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4"/>
  </p:sldMasterIdLst>
  <p:notesMasterIdLst>
    <p:notesMasterId r:id="rId31"/>
  </p:notesMasterIdLst>
  <p:handoutMasterIdLst>
    <p:handoutMasterId r:id="rId32"/>
  </p:handoutMasterIdLst>
  <p:sldIdLst>
    <p:sldId id="484" r:id="rId5"/>
    <p:sldId id="519" r:id="rId6"/>
    <p:sldId id="457" r:id="rId7"/>
    <p:sldId id="545" r:id="rId8"/>
    <p:sldId id="523" r:id="rId9"/>
    <p:sldId id="525" r:id="rId10"/>
    <p:sldId id="503" r:id="rId11"/>
    <p:sldId id="514" r:id="rId12"/>
    <p:sldId id="527" r:id="rId13"/>
    <p:sldId id="547" r:id="rId14"/>
    <p:sldId id="546" r:id="rId15"/>
    <p:sldId id="543" r:id="rId16"/>
    <p:sldId id="544" r:id="rId17"/>
    <p:sldId id="541" r:id="rId18"/>
    <p:sldId id="524" r:id="rId19"/>
    <p:sldId id="507" r:id="rId20"/>
    <p:sldId id="511" r:id="rId21"/>
    <p:sldId id="516" r:id="rId22"/>
    <p:sldId id="542" r:id="rId23"/>
    <p:sldId id="517" r:id="rId24"/>
    <p:sldId id="537" r:id="rId25"/>
    <p:sldId id="535" r:id="rId26"/>
    <p:sldId id="536" r:id="rId27"/>
    <p:sldId id="538" r:id="rId28"/>
    <p:sldId id="531" r:id="rId29"/>
    <p:sldId id="518" r:id="rId3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C00CC"/>
    <a:srgbClr val="000000"/>
    <a:srgbClr val="660066"/>
    <a:srgbClr val="666633"/>
    <a:srgbClr val="808080"/>
    <a:srgbClr val="3B3A1D"/>
    <a:srgbClr val="5D5C2E"/>
    <a:srgbClr val="808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97E67-6622-7A04-1F6A-A428F4268B4D}" v="39" dt="2022-09-17T14:16:35.312"/>
    <p1510:client id="{20EA9DE5-8037-D029-FB44-B3B08507EC1D}" v="12" dt="2022-09-23T20:28:41.242"/>
    <p1510:client id="{3E721318-45D3-A54D-1C42-A40E2E35E017}" v="6" dt="2022-09-27T06:36:45.907"/>
    <p1510:client id="{E11BACCE-8917-8E62-15CC-573E190E3F20}" v="25" dt="2022-09-20T15:57:51.829"/>
    <p1510:client id="{E2740E3A-5579-46EF-A305-EBBCA9DF6FE9}" v="10" dt="2022-09-18T07:44:12.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8"/>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rtindale" userId="S::s52dmartindale@valley.solihull.sch.uk::909631f9-24ea-40f6-82f5-75a860c023d1" providerId="AD" clId="Web-{E11BACCE-8917-8E62-15CC-573E190E3F20}"/>
    <pc:docChg chg="addSld modSld">
      <pc:chgData name="David Martindale" userId="S::s52dmartindale@valley.solihull.sch.uk::909631f9-24ea-40f6-82f5-75a860c023d1" providerId="AD" clId="Web-{E11BACCE-8917-8E62-15CC-573E190E3F20}" dt="2022-09-20T15:57:51.829" v="22" actId="14100"/>
      <pc:docMkLst>
        <pc:docMk/>
      </pc:docMkLst>
      <pc:sldChg chg="addSp delSp modSp add">
        <pc:chgData name="David Martindale" userId="S::s52dmartindale@valley.solihull.sch.uk::909631f9-24ea-40f6-82f5-75a860c023d1" providerId="AD" clId="Web-{E11BACCE-8917-8E62-15CC-573E190E3F20}" dt="2022-09-20T15:57:39.157" v="19" actId="1076"/>
        <pc:sldMkLst>
          <pc:docMk/>
          <pc:sldMk cId="164457267" sldId="546"/>
        </pc:sldMkLst>
        <pc:spChg chg="mod">
          <ac:chgData name="David Martindale" userId="S::s52dmartindale@valley.solihull.sch.uk::909631f9-24ea-40f6-82f5-75a860c023d1" providerId="AD" clId="Web-{E11BACCE-8917-8E62-15CC-573E190E3F20}" dt="2022-09-20T15:57:31.438" v="16" actId="1076"/>
          <ac:spMkLst>
            <pc:docMk/>
            <pc:sldMk cId="164457267" sldId="546"/>
            <ac:spMk id="2" creationId="{EE5D7523-D325-878B-2B41-822527E6534D}"/>
          </ac:spMkLst>
        </pc:spChg>
        <pc:picChg chg="add del mod">
          <ac:chgData name="David Martindale" userId="S::s52dmartindale@valley.solihull.sch.uk::909631f9-24ea-40f6-82f5-75a860c023d1" providerId="AD" clId="Web-{E11BACCE-8917-8E62-15CC-573E190E3F20}" dt="2022-09-20T15:55:33.357" v="11"/>
          <ac:picMkLst>
            <pc:docMk/>
            <pc:sldMk cId="164457267" sldId="546"/>
            <ac:picMk id="3" creationId="{93E18F4D-2470-AF28-5E6F-5A1B78571B8A}"/>
          </ac:picMkLst>
        </pc:picChg>
        <pc:picChg chg="del">
          <ac:chgData name="David Martindale" userId="S::s52dmartindale@valley.solihull.sch.uk::909631f9-24ea-40f6-82f5-75a860c023d1" providerId="AD" clId="Web-{E11BACCE-8917-8E62-15CC-573E190E3F20}" dt="2022-09-20T15:51:51.993" v="3"/>
          <ac:picMkLst>
            <pc:docMk/>
            <pc:sldMk cId="164457267" sldId="546"/>
            <ac:picMk id="4" creationId="{519B4221-CD33-B9AA-FB3A-015F90EA3D9F}"/>
          </ac:picMkLst>
        </pc:picChg>
        <pc:picChg chg="add mod">
          <ac:chgData name="David Martindale" userId="S::s52dmartindale@valley.solihull.sch.uk::909631f9-24ea-40f6-82f5-75a860c023d1" providerId="AD" clId="Web-{E11BACCE-8917-8E62-15CC-573E190E3F20}" dt="2022-09-20T15:57:39.157" v="19" actId="1076"/>
          <ac:picMkLst>
            <pc:docMk/>
            <pc:sldMk cId="164457267" sldId="546"/>
            <ac:picMk id="5" creationId="{F06700C5-0D0D-8316-D4E7-5CE603A161EF}"/>
          </ac:picMkLst>
        </pc:picChg>
      </pc:sldChg>
      <pc:sldChg chg="addSp delSp modSp add">
        <pc:chgData name="David Martindale" userId="S::s52dmartindale@valley.solihull.sch.uk::909631f9-24ea-40f6-82f5-75a860c023d1" providerId="AD" clId="Web-{E11BACCE-8917-8E62-15CC-573E190E3F20}" dt="2022-09-20T15:57:51.829" v="22" actId="14100"/>
        <pc:sldMkLst>
          <pc:docMk/>
          <pc:sldMk cId="4118074220" sldId="547"/>
        </pc:sldMkLst>
        <pc:spChg chg="mod">
          <ac:chgData name="David Martindale" userId="S::s52dmartindale@valley.solihull.sch.uk::909631f9-24ea-40f6-82f5-75a860c023d1" providerId="AD" clId="Web-{E11BACCE-8917-8E62-15CC-573E190E3F20}" dt="2022-09-20T15:57:45.766" v="20" actId="1076"/>
          <ac:spMkLst>
            <pc:docMk/>
            <pc:sldMk cId="4118074220" sldId="547"/>
            <ac:spMk id="2" creationId="{2D09E87A-64BB-A121-4CED-9F94D9510F41}"/>
          </ac:spMkLst>
        </pc:spChg>
        <pc:picChg chg="del">
          <ac:chgData name="David Martindale" userId="S::s52dmartindale@valley.solihull.sch.uk::909631f9-24ea-40f6-82f5-75a860c023d1" providerId="AD" clId="Web-{E11BACCE-8917-8E62-15CC-573E190E3F20}" dt="2022-09-20T15:51:48.884" v="2"/>
          <ac:picMkLst>
            <pc:docMk/>
            <pc:sldMk cId="4118074220" sldId="547"/>
            <ac:picMk id="4" creationId="{B118DBB4-5980-3B03-7FD2-20F408A587E7}"/>
          </ac:picMkLst>
        </pc:picChg>
        <pc:picChg chg="add mod">
          <ac:chgData name="David Martindale" userId="S::s52dmartindale@valley.solihull.sch.uk::909631f9-24ea-40f6-82f5-75a860c023d1" providerId="AD" clId="Web-{E11BACCE-8917-8E62-15CC-573E190E3F20}" dt="2022-09-20T15:57:51.829" v="22" actId="14100"/>
          <ac:picMkLst>
            <pc:docMk/>
            <pc:sldMk cId="4118074220" sldId="547"/>
            <ac:picMk id="5" creationId="{3CA5B68F-7A9B-80A9-ED70-BC5C239A8E4E}"/>
          </ac:picMkLst>
        </pc:picChg>
      </pc:sldChg>
    </pc:docChg>
  </pc:docChgLst>
  <pc:docChgLst>
    <pc:chgData name="Kirsty Wilton" userId="S::s52kwilton@valley.solihull.sch.uk::86c68805-af85-4ac8-860c-554b1d79597e" providerId="AD" clId="Web-{3E721318-45D3-A54D-1C42-A40E2E35E017}"/>
    <pc:docChg chg="modSld">
      <pc:chgData name="Kirsty Wilton" userId="S::s52kwilton@valley.solihull.sch.uk::86c68805-af85-4ac8-860c-554b1d79597e" providerId="AD" clId="Web-{3E721318-45D3-A54D-1C42-A40E2E35E017}" dt="2022-09-27T06:36:42.625" v="1" actId="20577"/>
      <pc:docMkLst>
        <pc:docMk/>
      </pc:docMkLst>
      <pc:sldChg chg="modSp">
        <pc:chgData name="Kirsty Wilton" userId="S::s52kwilton@valley.solihull.sch.uk::86c68805-af85-4ac8-860c-554b1d79597e" providerId="AD" clId="Web-{3E721318-45D3-A54D-1C42-A40E2E35E017}" dt="2022-09-27T06:36:42.625" v="1" actId="20577"/>
        <pc:sldMkLst>
          <pc:docMk/>
          <pc:sldMk cId="3327649918" sldId="511"/>
        </pc:sldMkLst>
        <pc:spChg chg="mod">
          <ac:chgData name="Kirsty Wilton" userId="S::s52kwilton@valley.solihull.sch.uk::86c68805-af85-4ac8-860c-554b1d79597e" providerId="AD" clId="Web-{3E721318-45D3-A54D-1C42-A40E2E35E017}" dt="2022-09-27T06:36:42.625" v="1" actId="20577"/>
          <ac:spMkLst>
            <pc:docMk/>
            <pc:sldMk cId="3327649918" sldId="511"/>
            <ac:spMk id="7" creationId="{973F2C92-B7ED-F344-8F69-B0B88305D7F2}"/>
          </ac:spMkLst>
        </pc:spChg>
      </pc:sldChg>
    </pc:docChg>
  </pc:docChgLst>
  <pc:docChgLst>
    <pc:chgData name="Kirsty Wilton" userId="S::s52kwilton@valley.solihull.sch.uk::86c68805-af85-4ac8-860c-554b1d79597e" providerId="AD" clId="Web-{20EA9DE5-8037-D029-FB44-B3B08507EC1D}"/>
    <pc:docChg chg="modSld">
      <pc:chgData name="Kirsty Wilton" userId="S::s52kwilton@valley.solihull.sch.uk::86c68805-af85-4ac8-860c-554b1d79597e" providerId="AD" clId="Web-{20EA9DE5-8037-D029-FB44-B3B08507EC1D}" dt="2022-09-23T20:28:41.242" v="8" actId="20577"/>
      <pc:docMkLst>
        <pc:docMk/>
      </pc:docMkLst>
      <pc:sldChg chg="modSp">
        <pc:chgData name="Kirsty Wilton" userId="S::s52kwilton@valley.solihull.sch.uk::86c68805-af85-4ac8-860c-554b1d79597e" providerId="AD" clId="Web-{20EA9DE5-8037-D029-FB44-B3B08507EC1D}" dt="2022-09-23T20:28:41.242" v="8" actId="20577"/>
        <pc:sldMkLst>
          <pc:docMk/>
          <pc:sldMk cId="3923444728" sldId="516"/>
        </pc:sldMkLst>
        <pc:spChg chg="mod">
          <ac:chgData name="Kirsty Wilton" userId="S::s52kwilton@valley.solihull.sch.uk::86c68805-af85-4ac8-860c-554b1d79597e" providerId="AD" clId="Web-{20EA9DE5-8037-D029-FB44-B3B08507EC1D}" dt="2022-09-23T20:28:41.242" v="8" actId="20577"/>
          <ac:spMkLst>
            <pc:docMk/>
            <pc:sldMk cId="3923444728" sldId="516"/>
            <ac:spMk id="7" creationId="{973F2C92-B7ED-F344-8F69-B0B88305D7F2}"/>
          </ac:spMkLst>
        </pc:spChg>
      </pc:sldChg>
      <pc:sldChg chg="modSp">
        <pc:chgData name="Kirsty Wilton" userId="S::s52kwilton@valley.solihull.sch.uk::86c68805-af85-4ac8-860c-554b1d79597e" providerId="AD" clId="Web-{20EA9DE5-8037-D029-FB44-B3B08507EC1D}" dt="2022-09-23T20:28:26.975" v="5" actId="20577"/>
        <pc:sldMkLst>
          <pc:docMk/>
          <pc:sldMk cId="3758841241" sldId="536"/>
        </pc:sldMkLst>
        <pc:spChg chg="mod">
          <ac:chgData name="Kirsty Wilton" userId="S::s52kwilton@valley.solihull.sch.uk::86c68805-af85-4ac8-860c-554b1d79597e" providerId="AD" clId="Web-{20EA9DE5-8037-D029-FB44-B3B08507EC1D}" dt="2022-09-23T20:28:26.975" v="5" actId="20577"/>
          <ac:spMkLst>
            <pc:docMk/>
            <pc:sldMk cId="3758841241" sldId="536"/>
            <ac:spMk id="6" creationId="{AF9BE2D4-0FA0-9D43-9E8B-A7D14F567CA2}"/>
          </ac:spMkLst>
        </pc:spChg>
      </pc:sldChg>
      <pc:sldChg chg="modSp">
        <pc:chgData name="Kirsty Wilton" userId="S::s52kwilton@valley.solihull.sch.uk::86c68805-af85-4ac8-860c-554b1d79597e" providerId="AD" clId="Web-{20EA9DE5-8037-D029-FB44-B3B08507EC1D}" dt="2022-09-23T20:28:12.021" v="2" actId="20577"/>
        <pc:sldMkLst>
          <pc:docMk/>
          <pc:sldMk cId="2896632365" sldId="538"/>
        </pc:sldMkLst>
        <pc:spChg chg="mod">
          <ac:chgData name="Kirsty Wilton" userId="S::s52kwilton@valley.solihull.sch.uk::86c68805-af85-4ac8-860c-554b1d79597e" providerId="AD" clId="Web-{20EA9DE5-8037-D029-FB44-B3B08507EC1D}" dt="2022-09-23T20:28:12.021" v="2" actId="20577"/>
          <ac:spMkLst>
            <pc:docMk/>
            <pc:sldMk cId="2896632365" sldId="538"/>
            <ac:spMk id="4" creationId="{B30A5B1B-F554-9426-99D3-EDB8C54348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GB"/>
              <a:t>Susan Milewski             </a:t>
            </a: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767FB1-DD9C-4AB5-84CC-210ECC138EE9}" type="slidenum">
              <a:rPr lang="en-GB" smtClean="0"/>
              <a:pPr/>
              <a:t>‹#›</a:t>
            </a:fld>
            <a:endParaRPr lang="en-GB"/>
          </a:p>
        </p:txBody>
      </p:sp>
    </p:spTree>
    <p:extLst>
      <p:ext uri="{BB962C8B-B14F-4D97-AF65-F5344CB8AC3E}">
        <p14:creationId xmlns:p14="http://schemas.microsoft.com/office/powerpoint/2010/main" val="33181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1FA25E1-31E7-43B6-9E69-0012DEEDC10A}" type="datetimeFigureOut">
              <a:rPr lang="en-GB" smtClean="0"/>
              <a:pPr/>
              <a:t>26/09/2022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2F077D-5BE6-4F70-B59B-F33335672B02}" type="slidenum">
              <a:rPr lang="en-GB" smtClean="0"/>
              <a:pPr/>
              <a:t>‹#›</a:t>
            </a:fld>
            <a:endParaRPr lang="en-GB"/>
          </a:p>
        </p:txBody>
      </p:sp>
    </p:spTree>
    <p:extLst>
      <p:ext uri="{BB962C8B-B14F-4D97-AF65-F5344CB8AC3E}">
        <p14:creationId xmlns:p14="http://schemas.microsoft.com/office/powerpoint/2010/main" val="100294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2F077D-5BE6-4F70-B59B-F33335672B02}" type="slidenum">
              <a:rPr lang="en-GB" smtClean="0"/>
              <a:pPr/>
              <a:t>1</a:t>
            </a:fld>
            <a:endParaRPr lang="en-GB"/>
          </a:p>
        </p:txBody>
      </p:sp>
    </p:spTree>
    <p:extLst>
      <p:ext uri="{BB962C8B-B14F-4D97-AF65-F5344CB8AC3E}">
        <p14:creationId xmlns:p14="http://schemas.microsoft.com/office/powerpoint/2010/main" val="23931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20</a:t>
            </a:fld>
            <a:endParaRPr lang="en-GB"/>
          </a:p>
        </p:txBody>
      </p:sp>
    </p:spTree>
    <p:extLst>
      <p:ext uri="{BB962C8B-B14F-4D97-AF65-F5344CB8AC3E}">
        <p14:creationId xmlns:p14="http://schemas.microsoft.com/office/powerpoint/2010/main" val="271957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22</a:t>
            </a:fld>
            <a:endParaRPr lang="en-GB"/>
          </a:p>
        </p:txBody>
      </p:sp>
    </p:spTree>
    <p:extLst>
      <p:ext uri="{BB962C8B-B14F-4D97-AF65-F5344CB8AC3E}">
        <p14:creationId xmlns:p14="http://schemas.microsoft.com/office/powerpoint/2010/main" val="101580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23</a:t>
            </a:fld>
            <a:endParaRPr lang="en-GB"/>
          </a:p>
        </p:txBody>
      </p:sp>
    </p:spTree>
    <p:extLst>
      <p:ext uri="{BB962C8B-B14F-4D97-AF65-F5344CB8AC3E}">
        <p14:creationId xmlns:p14="http://schemas.microsoft.com/office/powerpoint/2010/main" val="193683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25</a:t>
            </a:fld>
            <a:endParaRPr lang="en-GB"/>
          </a:p>
        </p:txBody>
      </p:sp>
    </p:spTree>
    <p:extLst>
      <p:ext uri="{BB962C8B-B14F-4D97-AF65-F5344CB8AC3E}">
        <p14:creationId xmlns:p14="http://schemas.microsoft.com/office/powerpoint/2010/main" val="30492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26</a:t>
            </a:fld>
            <a:endParaRPr lang="en-GB"/>
          </a:p>
        </p:txBody>
      </p:sp>
    </p:spTree>
    <p:extLst>
      <p:ext uri="{BB962C8B-B14F-4D97-AF65-F5344CB8AC3E}">
        <p14:creationId xmlns:p14="http://schemas.microsoft.com/office/powerpoint/2010/main" val="144042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3</a:t>
            </a:fld>
            <a:endParaRPr lang="en-GB"/>
          </a:p>
        </p:txBody>
      </p:sp>
    </p:spTree>
    <p:extLst>
      <p:ext uri="{BB962C8B-B14F-4D97-AF65-F5344CB8AC3E}">
        <p14:creationId xmlns:p14="http://schemas.microsoft.com/office/powerpoint/2010/main" val="348256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a:t>
            </a:r>
          </a:p>
        </p:txBody>
      </p:sp>
      <p:sp>
        <p:nvSpPr>
          <p:cNvPr id="4" name="Slide Number Placeholder 3"/>
          <p:cNvSpPr>
            <a:spLocks noGrp="1"/>
          </p:cNvSpPr>
          <p:nvPr>
            <p:ph type="sldNum" sz="quarter" idx="10"/>
          </p:nvPr>
        </p:nvSpPr>
        <p:spPr/>
        <p:txBody>
          <a:bodyPr/>
          <a:lstStyle/>
          <a:p>
            <a:fld id="{622F077D-5BE6-4F70-B59B-F33335672B02}" type="slidenum">
              <a:rPr lang="en-GB" smtClean="0"/>
              <a:pPr/>
              <a:t>4</a:t>
            </a:fld>
            <a:endParaRPr lang="en-GB"/>
          </a:p>
        </p:txBody>
      </p:sp>
    </p:spTree>
    <p:extLst>
      <p:ext uri="{BB962C8B-B14F-4D97-AF65-F5344CB8AC3E}">
        <p14:creationId xmlns:p14="http://schemas.microsoft.com/office/powerpoint/2010/main" val="17860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13</a:t>
            </a:fld>
            <a:endParaRPr lang="en-GB"/>
          </a:p>
        </p:txBody>
      </p:sp>
    </p:spTree>
    <p:extLst>
      <p:ext uri="{BB962C8B-B14F-4D97-AF65-F5344CB8AC3E}">
        <p14:creationId xmlns:p14="http://schemas.microsoft.com/office/powerpoint/2010/main" val="176871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14</a:t>
            </a:fld>
            <a:endParaRPr lang="en-GB"/>
          </a:p>
        </p:txBody>
      </p:sp>
    </p:spTree>
    <p:extLst>
      <p:ext uri="{BB962C8B-B14F-4D97-AF65-F5344CB8AC3E}">
        <p14:creationId xmlns:p14="http://schemas.microsoft.com/office/powerpoint/2010/main" val="429480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16</a:t>
            </a:fld>
            <a:endParaRPr lang="en-GB"/>
          </a:p>
        </p:txBody>
      </p:sp>
    </p:spTree>
    <p:extLst>
      <p:ext uri="{BB962C8B-B14F-4D97-AF65-F5344CB8AC3E}">
        <p14:creationId xmlns:p14="http://schemas.microsoft.com/office/powerpoint/2010/main" val="196881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17</a:t>
            </a:fld>
            <a:endParaRPr lang="en-GB"/>
          </a:p>
        </p:txBody>
      </p:sp>
    </p:spTree>
    <p:extLst>
      <p:ext uri="{BB962C8B-B14F-4D97-AF65-F5344CB8AC3E}">
        <p14:creationId xmlns:p14="http://schemas.microsoft.com/office/powerpoint/2010/main" val="292082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18</a:t>
            </a:fld>
            <a:endParaRPr lang="en-GB"/>
          </a:p>
        </p:txBody>
      </p:sp>
    </p:spTree>
    <p:extLst>
      <p:ext uri="{BB962C8B-B14F-4D97-AF65-F5344CB8AC3E}">
        <p14:creationId xmlns:p14="http://schemas.microsoft.com/office/powerpoint/2010/main" val="393382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2F077D-5BE6-4F70-B59B-F33335672B02}" type="slidenum">
              <a:rPr lang="en-GB" smtClean="0"/>
              <a:pPr/>
              <a:t>19</a:t>
            </a:fld>
            <a:endParaRPr lang="en-GB"/>
          </a:p>
        </p:txBody>
      </p:sp>
    </p:spTree>
    <p:extLst>
      <p:ext uri="{BB962C8B-B14F-4D97-AF65-F5344CB8AC3E}">
        <p14:creationId xmlns:p14="http://schemas.microsoft.com/office/powerpoint/2010/main" val="736902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9/26/2022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3314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9/26/2022</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868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9/26/2022</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86319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9/26/2022</a:t>
            </a:fld>
            <a:endParaRPr lang="en-US"/>
          </a:p>
        </p:txBody>
      </p:sp>
      <p:sp>
        <p:nvSpPr>
          <p:cNvPr id="5" name="Footer Placeholder 4"/>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69512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9/26/2022</a:t>
            </a:fld>
            <a:endParaRPr lang="en-US"/>
          </a:p>
        </p:txBody>
      </p:sp>
      <p:sp>
        <p:nvSpPr>
          <p:cNvPr id="5" name="Footer Placeholder 4"/>
          <p:cNvSpPr>
            <a:spLocks noGrp="1"/>
          </p:cNvSpPr>
          <p:nvPr>
            <p:ph type="ftr" sz="quarter" idx="11"/>
          </p:nvPr>
        </p:nvSpPr>
        <p:spPr/>
        <p:txBody>
          <a:bodyPr/>
          <a:lstStyle/>
          <a:p>
            <a:r>
              <a:rPr lang="en-US"/>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3681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9/26/2022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97047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9/26/2022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2832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9/26/2022</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39793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9/26/2022</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5017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9/26/2022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1072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9/26/2022</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3487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9/26/2022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6871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9/26/2022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5189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9/26/2022</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0087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9/26/2022</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9960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9/26/2022</a:t>
            </a:fld>
            <a:endParaRPr lang="en-US"/>
          </a:p>
        </p:txBody>
      </p:sp>
      <p:sp>
        <p:nvSpPr>
          <p:cNvPr id="6" name="Footer Placeholder 5"/>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3269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9/26/2022</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0088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9/26/2022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15636934"/>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3" name="Rectangle 2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FBB3A68-3EB3-454C-AA92-D5A74FFFFE06}"/>
              </a:ext>
            </a:extLst>
          </p:cNvPr>
          <p:cNvSpPr txBox="1"/>
          <p:nvPr/>
        </p:nvSpPr>
        <p:spPr>
          <a:xfrm>
            <a:off x="4271295" y="1241266"/>
            <a:ext cx="4071414" cy="3153753"/>
          </a:xfrm>
          <a:prstGeom prst="rect">
            <a:avLst/>
          </a:prstGeom>
        </p:spPr>
        <p:txBody>
          <a:bodyPr vert="horz" lIns="91440" tIns="45720" rIns="91440" bIns="45720" rtlCol="0" anchor="b">
            <a:normAutofit/>
          </a:bodyPr>
          <a:lstStyle/>
          <a:p>
            <a:pPr defTabSz="457200">
              <a:spcAft>
                <a:spcPts val="600"/>
              </a:spcAft>
            </a:pPr>
            <a:r>
              <a:rPr lang="en-US" sz="5400" dirty="0">
                <a:solidFill>
                  <a:schemeClr val="bg1"/>
                </a:solidFill>
                <a:latin typeface="Calibri"/>
                <a:ea typeface="Tahoma"/>
                <a:cs typeface="Calibri"/>
              </a:rPr>
              <a:t>Year 1</a:t>
            </a:r>
            <a:endParaRPr lang="en-US" sz="5400" b="0" i="0" kern="1200" dirty="0">
              <a:solidFill>
                <a:schemeClr val="bg1"/>
              </a:solidFill>
              <a:latin typeface="Calibri" panose="020F0502020204030204" pitchFamily="34" charset="0"/>
              <a:ea typeface="Tahoma" panose="020B0604030504040204" pitchFamily="34" charset="0"/>
              <a:cs typeface="Calibri" panose="020F0502020204030204" pitchFamily="34" charset="0"/>
            </a:endParaRPr>
          </a:p>
          <a:p>
            <a:pPr defTabSz="457200">
              <a:spcAft>
                <a:spcPts val="600"/>
              </a:spcAft>
            </a:pPr>
            <a:r>
              <a:rPr lang="en-US" sz="5400" b="0" i="0" kern="1200" dirty="0">
                <a:solidFill>
                  <a:srgbClr val="EBEBEB"/>
                </a:solidFill>
                <a:latin typeface="Calibri" panose="020F0502020204030204" pitchFamily="34" charset="0"/>
                <a:ea typeface="Tahoma" panose="020B0604030504040204" pitchFamily="34" charset="0"/>
                <a:cs typeface="Calibri" panose="020F0502020204030204" pitchFamily="34" charset="0"/>
              </a:rPr>
              <a:t>Curriculum Evening</a:t>
            </a:r>
          </a:p>
        </p:txBody>
      </p:sp>
      <p:grpSp>
        <p:nvGrpSpPr>
          <p:cNvPr id="28" name="Group 27">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17499" y="396836"/>
            <a:ext cx="3744119" cy="6058999"/>
            <a:chOff x="6776508" y="396836"/>
            <a:chExt cx="4992157" cy="6058999"/>
          </a:xfrm>
        </p:grpSpPr>
        <p:sp>
          <p:nvSpPr>
            <p:cNvPr id="29" name="Rectangle 28">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descr="A person posing for the camera&#10;&#10;Description automatically generated">
            <a:extLst>
              <a:ext uri="{FF2B5EF4-FFF2-40B4-BE49-F238E27FC236}">
                <a16:creationId xmlns:a16="http://schemas.microsoft.com/office/drawing/2014/main" id="{766C0C1C-ED3A-4358-8DB0-D34D297A6A35}"/>
              </a:ext>
            </a:extLst>
          </p:cNvPr>
          <p:cNvPicPr>
            <a:picLocks noChangeAspect="1"/>
          </p:cNvPicPr>
          <p:nvPr/>
        </p:nvPicPr>
        <p:blipFill rotWithShape="1">
          <a:blip r:embed="rId4"/>
          <a:srcRect l="5058" r="4577" b="1"/>
          <a:stretch/>
        </p:blipFill>
        <p:spPr>
          <a:xfrm>
            <a:off x="832323" y="1599850"/>
            <a:ext cx="2644683" cy="3658299"/>
          </a:xfrm>
          <a:prstGeom prst="rect">
            <a:avLst/>
          </a:prstGeom>
        </p:spPr>
      </p:pic>
    </p:spTree>
    <p:extLst>
      <p:ext uri="{BB962C8B-B14F-4D97-AF65-F5344CB8AC3E}">
        <p14:creationId xmlns:p14="http://schemas.microsoft.com/office/powerpoint/2010/main" val="193988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E87A-64BB-A121-4CED-9F94D9510F41}"/>
              </a:ext>
            </a:extLst>
          </p:cNvPr>
          <p:cNvSpPr>
            <a:spLocks noGrp="1"/>
          </p:cNvSpPr>
          <p:nvPr>
            <p:ph type="title"/>
          </p:nvPr>
        </p:nvSpPr>
        <p:spPr>
          <a:xfrm>
            <a:off x="909572" y="610797"/>
            <a:ext cx="6345260" cy="709865"/>
          </a:xfrm>
        </p:spPr>
        <p:txBody>
          <a:bodyPr/>
          <a:lstStyle/>
          <a:p>
            <a:pPr algn="ctr"/>
            <a:r>
              <a:rPr lang="en-GB" dirty="0"/>
              <a:t>Spelling Sheet</a:t>
            </a:r>
          </a:p>
        </p:txBody>
      </p:sp>
      <p:pic>
        <p:nvPicPr>
          <p:cNvPr id="5" name="Picture 4" descr="Table&#10;&#10;Description automatically generated">
            <a:extLst>
              <a:ext uri="{FF2B5EF4-FFF2-40B4-BE49-F238E27FC236}">
                <a16:creationId xmlns:a16="http://schemas.microsoft.com/office/drawing/2014/main" id="{3CA5B68F-7A9B-80A9-ED70-BC5C239A8E4E}"/>
              </a:ext>
            </a:extLst>
          </p:cNvPr>
          <p:cNvPicPr>
            <a:picLocks noChangeAspect="1"/>
          </p:cNvPicPr>
          <p:nvPr/>
        </p:nvPicPr>
        <p:blipFill>
          <a:blip r:embed="rId2"/>
          <a:stretch>
            <a:fillRect/>
          </a:stretch>
        </p:blipFill>
        <p:spPr>
          <a:xfrm>
            <a:off x="698740" y="1336735"/>
            <a:ext cx="7760897" cy="5392228"/>
          </a:xfrm>
          <a:prstGeom prst="rect">
            <a:avLst/>
          </a:prstGeom>
        </p:spPr>
      </p:pic>
    </p:spTree>
    <p:extLst>
      <p:ext uri="{BB962C8B-B14F-4D97-AF65-F5344CB8AC3E}">
        <p14:creationId xmlns:p14="http://schemas.microsoft.com/office/powerpoint/2010/main" val="411807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7523-D325-878B-2B41-822527E6534D}"/>
              </a:ext>
            </a:extLst>
          </p:cNvPr>
          <p:cNvSpPr>
            <a:spLocks noGrp="1"/>
          </p:cNvSpPr>
          <p:nvPr>
            <p:ph type="title"/>
          </p:nvPr>
        </p:nvSpPr>
        <p:spPr>
          <a:xfrm>
            <a:off x="1139610" y="596420"/>
            <a:ext cx="6345260" cy="709865"/>
          </a:xfrm>
        </p:spPr>
        <p:txBody>
          <a:bodyPr/>
          <a:lstStyle/>
          <a:p>
            <a:pPr algn="ctr"/>
            <a:r>
              <a:rPr lang="en-GB" dirty="0"/>
              <a:t>Charm Chart</a:t>
            </a:r>
          </a:p>
        </p:txBody>
      </p:sp>
      <p:pic>
        <p:nvPicPr>
          <p:cNvPr id="5" name="Picture 5" descr="Diagram&#10;&#10;Description automatically generated">
            <a:extLst>
              <a:ext uri="{FF2B5EF4-FFF2-40B4-BE49-F238E27FC236}">
                <a16:creationId xmlns:a16="http://schemas.microsoft.com/office/drawing/2014/main" id="{F06700C5-0D0D-8316-D4E7-5CE603A161EF}"/>
              </a:ext>
            </a:extLst>
          </p:cNvPr>
          <p:cNvPicPr>
            <a:picLocks noChangeAspect="1"/>
          </p:cNvPicPr>
          <p:nvPr/>
        </p:nvPicPr>
        <p:blipFill>
          <a:blip r:embed="rId2"/>
          <a:stretch>
            <a:fillRect/>
          </a:stretch>
        </p:blipFill>
        <p:spPr>
          <a:xfrm>
            <a:off x="2424023" y="1227197"/>
            <a:ext cx="4037161" cy="5726322"/>
          </a:xfrm>
          <a:prstGeom prst="rect">
            <a:avLst/>
          </a:prstGeom>
        </p:spPr>
      </p:pic>
    </p:spTree>
    <p:extLst>
      <p:ext uri="{BB962C8B-B14F-4D97-AF65-F5344CB8AC3E}">
        <p14:creationId xmlns:p14="http://schemas.microsoft.com/office/powerpoint/2010/main" val="16445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D95C22-E095-8C47-9882-B3B18451A5E1}"/>
              </a:ext>
            </a:extLst>
          </p:cNvPr>
          <p:cNvSpPr>
            <a:spLocks noGrp="1"/>
          </p:cNvSpPr>
          <p:nvPr>
            <p:ph type="title"/>
          </p:nvPr>
        </p:nvSpPr>
        <p:spPr/>
        <p:txBody>
          <a:bodyPr anchor="ctr">
            <a:noAutofit/>
          </a:bodyPr>
          <a:lstStyle/>
          <a:p>
            <a:r>
              <a:rPr lang="en-US" sz="5400" dirty="0" err="1">
                <a:latin typeface="Calibri" panose="020F0502020204030204" pitchFamily="34" charset="0"/>
                <a:ea typeface="Tahoma" panose="020B0604030504040204" pitchFamily="34" charset="0"/>
                <a:cs typeface="Calibri" panose="020F0502020204030204" pitchFamily="34" charset="0"/>
              </a:rPr>
              <a:t>Maths</a:t>
            </a:r>
            <a:br>
              <a:rPr lang="en-US" sz="5400" dirty="0">
                <a:latin typeface="Calibri" panose="020F0502020204030204" pitchFamily="34" charset="0"/>
                <a:ea typeface="Tahoma" panose="020B0604030504040204" pitchFamily="34" charset="0"/>
                <a:cs typeface="Calibri" panose="020F0502020204030204" pitchFamily="34" charset="0"/>
              </a:rPr>
            </a:br>
            <a:endParaRPr lang="en-US" sz="5400" dirty="0">
              <a:latin typeface="Calibri" panose="020F0502020204030204" pitchFamily="34" charset="0"/>
              <a:ea typeface="Tahoma" panose="020B0604030504040204" pitchFamily="34" charset="0"/>
              <a:cs typeface="Calibri" panose="020F0502020204030204" pitchFamily="34" charset="0"/>
            </a:endParaRPr>
          </a:p>
        </p:txBody>
      </p:sp>
      <p:sp>
        <p:nvSpPr>
          <p:cNvPr id="2" name="Rectangle 1"/>
          <p:cNvSpPr/>
          <p:nvPr/>
        </p:nvSpPr>
        <p:spPr>
          <a:xfrm>
            <a:off x="4825218" y="1320800"/>
            <a:ext cx="4001279" cy="3582519"/>
          </a:xfrm>
          <a:prstGeom prst="rect">
            <a:avLst/>
          </a:prstGeom>
        </p:spPr>
        <p:txBody>
          <a:bodyPr wrap="square">
            <a:spAutoFit/>
          </a:bodyPr>
          <a:lstStyle/>
          <a:p>
            <a:pPr eaLnBrk="1" hangingPunct="1">
              <a:lnSpc>
                <a:spcPct val="90000"/>
              </a:lnSpc>
            </a:pPr>
            <a:r>
              <a:rPr lang="en-GB" altLang="en-US" b="1" u="sng" dirty="0">
                <a:latin typeface="Calibri" panose="020F0502020204030204" pitchFamily="34" charset="0"/>
                <a:cs typeface="Calibri" panose="020F0502020204030204" pitchFamily="34" charset="0"/>
              </a:rPr>
              <a:t>Key Skills</a:t>
            </a:r>
          </a:p>
          <a:p>
            <a:pPr eaLnBrk="1" hangingPunct="1">
              <a:lnSpc>
                <a:spcPct val="90000"/>
              </a:lnSpc>
            </a:pPr>
            <a:r>
              <a:rPr lang="en-GB" altLang="en-US" b="1" dirty="0">
                <a:latin typeface="Calibri" panose="020F0502020204030204" pitchFamily="34" charset="0"/>
                <a:cs typeface="Calibri" panose="020F0502020204030204" pitchFamily="34" charset="0"/>
              </a:rPr>
              <a:t>Number: </a:t>
            </a:r>
            <a:r>
              <a:rPr lang="en-GB" altLang="en-US" dirty="0">
                <a:latin typeface="Calibri" panose="020F0502020204030204" pitchFamily="34" charset="0"/>
                <a:cs typeface="Calibri" panose="020F0502020204030204" pitchFamily="34" charset="0"/>
              </a:rPr>
              <a:t>place value, addition, subtraction, division, multiplication and fractions.</a:t>
            </a:r>
          </a:p>
          <a:p>
            <a:pPr eaLnBrk="1" hangingPunct="1">
              <a:lnSpc>
                <a:spcPct val="90000"/>
              </a:lnSpc>
            </a:pPr>
            <a:endParaRPr lang="en-GB" altLang="en-US" dirty="0">
              <a:latin typeface="Calibri" panose="020F0502020204030204" pitchFamily="34" charset="0"/>
              <a:cs typeface="Calibri" panose="020F0502020204030204" pitchFamily="34" charset="0"/>
            </a:endParaRPr>
          </a:p>
          <a:p>
            <a:pPr eaLnBrk="1" hangingPunct="1">
              <a:lnSpc>
                <a:spcPct val="90000"/>
              </a:lnSpc>
            </a:pPr>
            <a:r>
              <a:rPr lang="en-GB" altLang="en-US" b="1" dirty="0">
                <a:latin typeface="Calibri" panose="020F0502020204030204" pitchFamily="34" charset="0"/>
                <a:cs typeface="Calibri" panose="020F0502020204030204" pitchFamily="34" charset="0"/>
              </a:rPr>
              <a:t>Measurement: </a:t>
            </a:r>
            <a:r>
              <a:rPr lang="en-GB" altLang="en-US" dirty="0">
                <a:latin typeface="Calibri" panose="020F0502020204030204" pitchFamily="34" charset="0"/>
                <a:cs typeface="Calibri" panose="020F0502020204030204" pitchFamily="34" charset="0"/>
              </a:rPr>
              <a:t>length, mass, weight, capacity, volume, time, money, sequencing events, days of the week, months of the year.</a:t>
            </a:r>
          </a:p>
          <a:p>
            <a:pPr eaLnBrk="1" hangingPunct="1">
              <a:lnSpc>
                <a:spcPct val="90000"/>
              </a:lnSpc>
            </a:pPr>
            <a:endParaRPr lang="en-GB" altLang="en-US" dirty="0">
              <a:latin typeface="Calibri" panose="020F0502020204030204" pitchFamily="34" charset="0"/>
              <a:cs typeface="Calibri" panose="020F0502020204030204" pitchFamily="34" charset="0"/>
            </a:endParaRPr>
          </a:p>
          <a:p>
            <a:pPr eaLnBrk="1" hangingPunct="1">
              <a:lnSpc>
                <a:spcPct val="90000"/>
              </a:lnSpc>
            </a:pPr>
            <a:r>
              <a:rPr lang="en-GB" altLang="en-US" b="1" dirty="0">
                <a:latin typeface="Calibri" panose="020F0502020204030204" pitchFamily="34" charset="0"/>
                <a:cs typeface="Calibri" panose="020F0502020204030204" pitchFamily="34" charset="0"/>
              </a:rPr>
              <a:t>Geometry: </a:t>
            </a:r>
            <a:r>
              <a:rPr lang="en-GB" altLang="en-US" dirty="0">
                <a:latin typeface="Calibri" panose="020F0502020204030204" pitchFamily="34" charset="0"/>
                <a:cs typeface="Calibri" panose="020F0502020204030204" pitchFamily="34" charset="0"/>
              </a:rPr>
              <a:t>shape (2D and 3D), position and direction.</a:t>
            </a:r>
          </a:p>
          <a:p>
            <a:pPr eaLnBrk="1" hangingPunct="1">
              <a:lnSpc>
                <a:spcPct val="90000"/>
              </a:lnSpc>
            </a:pPr>
            <a:endParaRPr lang="en-GB" altLang="en-US" dirty="0"/>
          </a:p>
          <a:p>
            <a:pPr eaLnBrk="1" hangingPunct="1">
              <a:lnSpc>
                <a:spcPct val="90000"/>
              </a:lnSpc>
            </a:pPr>
            <a:endParaRPr lang="en-GB" altLang="en-US" dirty="0">
              <a:solidFill>
                <a:schemeClr val="bg1"/>
              </a:solidFill>
            </a:endParaRPr>
          </a:p>
        </p:txBody>
      </p:sp>
      <p:sp>
        <p:nvSpPr>
          <p:cNvPr id="5" name="Rectangle 4"/>
          <p:cNvSpPr/>
          <p:nvPr/>
        </p:nvSpPr>
        <p:spPr>
          <a:xfrm>
            <a:off x="4825218" y="4733874"/>
            <a:ext cx="3812345" cy="1000274"/>
          </a:xfrm>
          <a:prstGeom prst="rect">
            <a:avLst/>
          </a:prstGeom>
        </p:spPr>
        <p:txBody>
          <a:bodyPr wrap="square">
            <a:spAutoFit/>
          </a:bodyPr>
          <a:lstStyle/>
          <a:p>
            <a:pPr>
              <a:spcAft>
                <a:spcPts val="600"/>
              </a:spcAft>
            </a:pPr>
            <a:r>
              <a:rPr lang="en-US" dirty="0">
                <a:latin typeface="Calibri" panose="020F0502020204030204" pitchFamily="34" charset="0"/>
                <a:cs typeface="Calibri" panose="020F0502020204030204" pitchFamily="34" charset="0"/>
              </a:rPr>
              <a:t>Daily key skills sessions – consolidation of quick recall facts. </a:t>
            </a:r>
          </a:p>
          <a:p>
            <a:pPr>
              <a:spcAft>
                <a:spcPts val="600"/>
              </a:spcAft>
            </a:pPr>
            <a:r>
              <a:rPr lang="en-US" dirty="0">
                <a:latin typeface="Calibri" panose="020F0502020204030204" pitchFamily="34" charset="0"/>
                <a:cs typeface="Calibri" panose="020F0502020204030204" pitchFamily="34" charset="0"/>
              </a:rPr>
              <a:t>KIRF </a:t>
            </a:r>
          </a:p>
        </p:txBody>
      </p:sp>
    </p:spTree>
    <p:extLst>
      <p:ext uri="{BB962C8B-B14F-4D97-AF65-F5344CB8AC3E}">
        <p14:creationId xmlns:p14="http://schemas.microsoft.com/office/powerpoint/2010/main" val="404773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lnSpc>
                <a:spcPct val="90000"/>
              </a:lnSpc>
            </a:pPr>
            <a:r>
              <a:rPr lang="en-GB" sz="5400" dirty="0">
                <a:solidFill>
                  <a:srgbClr val="EBEBEB"/>
                </a:solidFill>
                <a:latin typeface="Calibri" panose="020F0502020204030204" pitchFamily="34" charset="0"/>
                <a:ea typeface="Tahoma" panose="020B0604030504040204" pitchFamily="34" charset="0"/>
                <a:cs typeface="Calibri" panose="020F0502020204030204" pitchFamily="34" charset="0"/>
              </a:rPr>
              <a:t>Science</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0734641"/>
              </p:ext>
            </p:extLst>
          </p:nvPr>
        </p:nvGraphicFramePr>
        <p:xfrm>
          <a:off x="1480867" y="2372264"/>
          <a:ext cx="5846618" cy="1466909"/>
        </p:xfrm>
        <a:graphic>
          <a:graphicData uri="http://schemas.openxmlformats.org/drawingml/2006/table">
            <a:tbl>
              <a:tblPr firstRow="1" bandRow="1">
                <a:noFill/>
                <a:tableStyleId>{BC89EF96-8CEA-46FF-86C4-4CE0E7609802}</a:tableStyleId>
              </a:tblPr>
              <a:tblGrid>
                <a:gridCol w="645034">
                  <a:extLst>
                    <a:ext uri="{9D8B030D-6E8A-4147-A177-3AD203B41FA5}">
                      <a16:colId xmlns:a16="http://schemas.microsoft.com/office/drawing/2014/main" val="1621397904"/>
                    </a:ext>
                  </a:extLst>
                </a:gridCol>
                <a:gridCol w="892105">
                  <a:extLst>
                    <a:ext uri="{9D8B030D-6E8A-4147-A177-3AD203B41FA5}">
                      <a16:colId xmlns:a16="http://schemas.microsoft.com/office/drawing/2014/main" val="3317693903"/>
                    </a:ext>
                  </a:extLst>
                </a:gridCol>
                <a:gridCol w="921007">
                  <a:extLst>
                    <a:ext uri="{9D8B030D-6E8A-4147-A177-3AD203B41FA5}">
                      <a16:colId xmlns:a16="http://schemas.microsoft.com/office/drawing/2014/main" val="1113645661"/>
                    </a:ext>
                  </a:extLst>
                </a:gridCol>
                <a:gridCol w="769963">
                  <a:extLst>
                    <a:ext uri="{9D8B030D-6E8A-4147-A177-3AD203B41FA5}">
                      <a16:colId xmlns:a16="http://schemas.microsoft.com/office/drawing/2014/main" val="3673738851"/>
                    </a:ext>
                  </a:extLst>
                </a:gridCol>
                <a:gridCol w="843062">
                  <a:extLst>
                    <a:ext uri="{9D8B030D-6E8A-4147-A177-3AD203B41FA5}">
                      <a16:colId xmlns:a16="http://schemas.microsoft.com/office/drawing/2014/main" val="1239639567"/>
                    </a:ext>
                  </a:extLst>
                </a:gridCol>
                <a:gridCol w="874902">
                  <a:extLst>
                    <a:ext uri="{9D8B030D-6E8A-4147-A177-3AD203B41FA5}">
                      <a16:colId xmlns:a16="http://schemas.microsoft.com/office/drawing/2014/main" val="323003071"/>
                    </a:ext>
                  </a:extLst>
                </a:gridCol>
                <a:gridCol w="900545">
                  <a:extLst>
                    <a:ext uri="{9D8B030D-6E8A-4147-A177-3AD203B41FA5}">
                      <a16:colId xmlns:a16="http://schemas.microsoft.com/office/drawing/2014/main" val="4230571709"/>
                    </a:ext>
                  </a:extLst>
                </a:gridCol>
              </a:tblGrid>
              <a:tr h="762237">
                <a:tc>
                  <a:txBody>
                    <a:bodyPr/>
                    <a:lstStyle/>
                    <a:p>
                      <a:endParaRPr lang="en-GB" sz="1100" b="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Autumn</a:t>
                      </a:r>
                      <a:r>
                        <a:rPr lang="en-GB" sz="1400" b="0"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rPr>
                        <a:t> 1</a:t>
                      </a:r>
                      <a:endPar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Autumn 2</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Spring 1</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Spring 2</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Summer 1</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Summer 2</a:t>
                      </a:r>
                    </a:p>
                  </a:txBody>
                  <a:tcPr marL="31691" marR="31691" marT="31691" marB="6338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068824042"/>
                  </a:ext>
                </a:extLst>
              </a:tr>
              <a:tr h="614706">
                <a:tc>
                  <a:txBody>
                    <a:bodyPr/>
                    <a:lstStyle/>
                    <a:p>
                      <a:r>
                        <a:rPr lang="en-GB" sz="12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Science</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Materials</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Materials</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Seasonal</a:t>
                      </a:r>
                      <a:r>
                        <a:rPr lang="en-GB" sz="1000"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rPr>
                        <a:t> Change</a:t>
                      </a:r>
                      <a:endPar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Animals</a:t>
                      </a:r>
                      <a:r>
                        <a:rPr lang="en-GB" sz="1000"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rPr>
                        <a:t> including humans</a:t>
                      </a:r>
                      <a:endPar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endPar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Animals</a:t>
                      </a:r>
                      <a:r>
                        <a:rPr lang="en-GB" sz="1000"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rPr>
                        <a:t> including humans</a:t>
                      </a:r>
                      <a:endPar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endPar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Plants</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54385484"/>
                  </a:ext>
                </a:extLst>
              </a:tr>
            </a:tbl>
          </a:graphicData>
        </a:graphic>
      </p:graphicFrame>
      <p:sp>
        <p:nvSpPr>
          <p:cNvPr id="5" name="Rectangle 4"/>
          <p:cNvSpPr/>
          <p:nvPr/>
        </p:nvSpPr>
        <p:spPr>
          <a:xfrm>
            <a:off x="373347" y="4080393"/>
            <a:ext cx="8310113" cy="2585323"/>
          </a:xfrm>
          <a:prstGeom prst="rect">
            <a:avLst/>
          </a:prstGeom>
        </p:spPr>
        <p:txBody>
          <a:bodyPr wrap="square" lIns="91440" tIns="45720" rIns="91440" bIns="45720" anchor="t">
            <a:spAutoFit/>
          </a:bodyPr>
          <a:lstStyle/>
          <a:p>
            <a:pPr>
              <a:spcBef>
                <a:spcPts val="0"/>
              </a:spcBef>
              <a:spcAft>
                <a:spcPts val="0"/>
              </a:spcAft>
            </a:pPr>
            <a:r>
              <a:rPr lang="en-US" dirty="0">
                <a:solidFill>
                  <a:srgbClr val="333333"/>
                </a:solidFill>
                <a:latin typeface="Calibri"/>
                <a:cs typeface="Calibri"/>
              </a:rPr>
              <a:t>Children will learn about:</a:t>
            </a:r>
          </a:p>
          <a:p>
            <a:pPr>
              <a:spcBef>
                <a:spcPts val="0"/>
              </a:spcBef>
              <a:spcAft>
                <a:spcPts val="0"/>
              </a:spcAft>
            </a:pPr>
            <a:r>
              <a:rPr lang="en-US" b="1" dirty="0">
                <a:solidFill>
                  <a:srgbClr val="333333"/>
                </a:solidFill>
                <a:latin typeface="Calibri"/>
                <a:cs typeface="Calibri"/>
              </a:rPr>
              <a:t>Plants</a:t>
            </a:r>
            <a:r>
              <a:rPr lang="en-US" dirty="0">
                <a:solidFill>
                  <a:srgbClr val="333333"/>
                </a:solidFill>
                <a:latin typeface="Calibri"/>
                <a:cs typeface="Calibri"/>
              </a:rPr>
              <a:t>, identifying and naming plants and looking at their basic structure such as: leaves, stem, roots and flower. </a:t>
            </a:r>
          </a:p>
          <a:p>
            <a:pPr>
              <a:spcBef>
                <a:spcPts val="0"/>
              </a:spcBef>
              <a:spcAft>
                <a:spcPts val="0"/>
              </a:spcAft>
            </a:pPr>
            <a:r>
              <a:rPr lang="en-US" b="1" dirty="0">
                <a:solidFill>
                  <a:srgbClr val="333333"/>
                </a:solidFill>
                <a:latin typeface="Calibri"/>
                <a:cs typeface="Calibri"/>
              </a:rPr>
              <a:t>Animals including humans</a:t>
            </a:r>
            <a:r>
              <a:rPr lang="en-US" dirty="0">
                <a:solidFill>
                  <a:srgbClr val="333333"/>
                </a:solidFill>
                <a:latin typeface="Calibri"/>
                <a:cs typeface="Calibri"/>
              </a:rPr>
              <a:t>, identifying and naming a range of animals and understanding how and why they are grouped.</a:t>
            </a:r>
          </a:p>
          <a:p>
            <a:pPr>
              <a:spcBef>
                <a:spcPts val="0"/>
              </a:spcBef>
              <a:spcAft>
                <a:spcPts val="0"/>
              </a:spcAft>
            </a:pPr>
            <a:r>
              <a:rPr lang="en-US" b="1" dirty="0">
                <a:solidFill>
                  <a:srgbClr val="333333"/>
                </a:solidFill>
                <a:latin typeface="Calibri"/>
                <a:cs typeface="Calibri"/>
              </a:rPr>
              <a:t>Everyday materials</a:t>
            </a:r>
            <a:r>
              <a:rPr lang="en-US" dirty="0">
                <a:solidFill>
                  <a:srgbClr val="333333"/>
                </a:solidFill>
                <a:latin typeface="Calibri"/>
                <a:cs typeface="Calibri"/>
              </a:rPr>
              <a:t>, looking at their properties. Distinguishing between an object and the material it is made from. </a:t>
            </a:r>
          </a:p>
          <a:p>
            <a:pPr>
              <a:spcBef>
                <a:spcPts val="0"/>
              </a:spcBef>
              <a:spcAft>
                <a:spcPts val="0"/>
              </a:spcAft>
            </a:pPr>
            <a:r>
              <a:rPr lang="en-US" b="1" dirty="0">
                <a:solidFill>
                  <a:srgbClr val="333333"/>
                </a:solidFill>
                <a:latin typeface="Calibri"/>
                <a:cs typeface="Calibri"/>
              </a:rPr>
              <a:t>Seasonal changes</a:t>
            </a:r>
            <a:r>
              <a:rPr lang="en-US" dirty="0">
                <a:solidFill>
                  <a:srgbClr val="333333"/>
                </a:solidFill>
                <a:latin typeface="Calibri"/>
                <a:cs typeface="Calibri"/>
              </a:rPr>
              <a:t>, observing changes across the four seasons and looking at different types of weather.</a:t>
            </a:r>
            <a:endParaRPr lang="en-US" dirty="0">
              <a:solidFill>
                <a:srgbClr val="333333"/>
              </a:solidFill>
              <a:effectLst/>
              <a:latin typeface="Calibri"/>
              <a:cs typeface="Calibri"/>
            </a:endParaRPr>
          </a:p>
        </p:txBody>
      </p:sp>
    </p:spTree>
    <p:extLst>
      <p:ext uri="{BB962C8B-B14F-4D97-AF65-F5344CB8AC3E}">
        <p14:creationId xmlns:p14="http://schemas.microsoft.com/office/powerpoint/2010/main" val="9993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43654664"/>
              </p:ext>
            </p:extLst>
          </p:nvPr>
        </p:nvGraphicFramePr>
        <p:xfrm>
          <a:off x="983225" y="2349306"/>
          <a:ext cx="7246375" cy="1974202"/>
        </p:xfrm>
        <a:graphic>
          <a:graphicData uri="http://schemas.openxmlformats.org/drawingml/2006/table">
            <a:tbl>
              <a:tblPr firstRow="1" bandRow="1">
                <a:noFill/>
                <a:tableStyleId>{BC89EF96-8CEA-46FF-86C4-4CE0E7609802}</a:tableStyleId>
              </a:tblPr>
              <a:tblGrid>
                <a:gridCol w="712612">
                  <a:extLst>
                    <a:ext uri="{9D8B030D-6E8A-4147-A177-3AD203B41FA5}">
                      <a16:colId xmlns:a16="http://schemas.microsoft.com/office/drawing/2014/main" val="1621397904"/>
                    </a:ext>
                  </a:extLst>
                </a:gridCol>
                <a:gridCol w="985568">
                  <a:extLst>
                    <a:ext uri="{9D8B030D-6E8A-4147-A177-3AD203B41FA5}">
                      <a16:colId xmlns:a16="http://schemas.microsoft.com/office/drawing/2014/main" val="3317693903"/>
                    </a:ext>
                  </a:extLst>
                </a:gridCol>
                <a:gridCol w="1017498">
                  <a:extLst>
                    <a:ext uri="{9D8B030D-6E8A-4147-A177-3AD203B41FA5}">
                      <a16:colId xmlns:a16="http://schemas.microsoft.com/office/drawing/2014/main" val="1113645661"/>
                    </a:ext>
                  </a:extLst>
                </a:gridCol>
                <a:gridCol w="850630">
                  <a:extLst>
                    <a:ext uri="{9D8B030D-6E8A-4147-A177-3AD203B41FA5}">
                      <a16:colId xmlns:a16="http://schemas.microsoft.com/office/drawing/2014/main" val="3673738851"/>
                    </a:ext>
                  </a:extLst>
                </a:gridCol>
                <a:gridCol w="1472102">
                  <a:extLst>
                    <a:ext uri="{9D8B030D-6E8A-4147-A177-3AD203B41FA5}">
                      <a16:colId xmlns:a16="http://schemas.microsoft.com/office/drawing/2014/main" val="1239639567"/>
                    </a:ext>
                  </a:extLst>
                </a:gridCol>
                <a:gridCol w="1213072">
                  <a:extLst>
                    <a:ext uri="{9D8B030D-6E8A-4147-A177-3AD203B41FA5}">
                      <a16:colId xmlns:a16="http://schemas.microsoft.com/office/drawing/2014/main" val="323003071"/>
                    </a:ext>
                  </a:extLst>
                </a:gridCol>
                <a:gridCol w="994893">
                  <a:extLst>
                    <a:ext uri="{9D8B030D-6E8A-4147-A177-3AD203B41FA5}">
                      <a16:colId xmlns:a16="http://schemas.microsoft.com/office/drawing/2014/main" val="4230571709"/>
                    </a:ext>
                  </a:extLst>
                </a:gridCol>
              </a:tblGrid>
              <a:tr h="1028412">
                <a:tc>
                  <a:txBody>
                    <a:bodyPr/>
                    <a:lstStyle/>
                    <a:p>
                      <a:pPr algn="ctr"/>
                      <a:endParaRPr lang="en-GB" sz="1100" b="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pPr algn="ctr"/>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Autumn</a:t>
                      </a:r>
                      <a:r>
                        <a:rPr lang="en-GB" sz="1400" b="0"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rPr>
                        <a:t> 1</a:t>
                      </a:r>
                      <a:endPar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pPr algn="ctr"/>
                      <a:r>
                        <a:rPr lang="en-GB" sz="1400" b="0" cap="none" spc="0" dirty="0">
                          <a:solidFill>
                            <a:schemeClr val="tx1"/>
                          </a:solidFill>
                          <a:latin typeface="Calibri"/>
                          <a:ea typeface="Tahoma"/>
                          <a:cs typeface="Calibri"/>
                        </a:rPr>
                        <a:t>Autumn 2</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pPr algn="ctr"/>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Spring 1</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pPr algn="ctr"/>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Spring 2</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pPr algn="ctr"/>
                      <a:r>
                        <a:rPr lang="en-GB" sz="1400" b="0" cap="none" spc="0" dirty="0">
                          <a:solidFill>
                            <a:schemeClr val="tx1"/>
                          </a:solidFill>
                          <a:latin typeface="Calibri"/>
                          <a:ea typeface="Tahoma"/>
                          <a:cs typeface="Calibri"/>
                        </a:rPr>
                        <a:t>Summer 1</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pPr algn="ctr"/>
                      <a:r>
                        <a:rPr lang="en-GB" sz="1400" b="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Summer 2</a:t>
                      </a:r>
                    </a:p>
                  </a:txBody>
                  <a:tcPr marL="31691" marR="31691" marT="31691" marB="6338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068824042"/>
                  </a:ext>
                </a:extLst>
              </a:tr>
              <a:tr h="945790">
                <a:tc>
                  <a:txBody>
                    <a:bodyPr/>
                    <a:lstStyle/>
                    <a:p>
                      <a:pPr algn="ctr"/>
                      <a:r>
                        <a:rPr lang="en-GB" sz="12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Topic</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The Queen in Black</a:t>
                      </a:r>
                    </a:p>
                    <a:p>
                      <a:pPr lvl="0" algn="ctr">
                        <a:buNone/>
                      </a:pPr>
                      <a:endParaRPr lang="en-GB" sz="1000" cap="none" spc="0" dirty="0">
                        <a:solidFill>
                          <a:schemeClr val="tx1"/>
                        </a:solidFill>
                        <a:latin typeface="Calibri"/>
                        <a:ea typeface="Tahoma"/>
                        <a:cs typeface="Calibri"/>
                      </a:endParaRPr>
                    </a:p>
                    <a:p>
                      <a:pPr lvl="0" algn="ctr">
                        <a:buNone/>
                      </a:pPr>
                      <a:r>
                        <a:rPr lang="en-GB" sz="1000" cap="none" spc="0" dirty="0">
                          <a:solidFill>
                            <a:schemeClr val="tx1"/>
                          </a:solidFill>
                          <a:latin typeface="Calibri"/>
                          <a:ea typeface="Tahoma"/>
                          <a:cs typeface="Calibri"/>
                        </a:rPr>
                        <a:t>(History)</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Moon Zoom</a:t>
                      </a:r>
                    </a:p>
                    <a:p>
                      <a:pPr lvl="0" algn="ctr">
                        <a:buNone/>
                      </a:pPr>
                      <a:endParaRPr lang="en-GB" sz="1000" cap="none" spc="0" dirty="0">
                        <a:solidFill>
                          <a:schemeClr val="tx1"/>
                        </a:solidFill>
                        <a:latin typeface="Calibri"/>
                        <a:ea typeface="Tahoma"/>
                        <a:cs typeface="Calibri"/>
                      </a:endParaRPr>
                    </a:p>
                    <a:p>
                      <a:pPr lvl="0" algn="ctr">
                        <a:buNone/>
                      </a:pPr>
                      <a:endParaRPr lang="en-GB" sz="1000" cap="none" spc="0" dirty="0">
                        <a:solidFill>
                          <a:schemeClr val="tx1"/>
                        </a:solidFill>
                        <a:latin typeface="Calibri"/>
                        <a:ea typeface="Tahoma"/>
                        <a:cs typeface="Calibri"/>
                      </a:endParaRPr>
                    </a:p>
                    <a:p>
                      <a:pPr lvl="0" algn="ctr">
                        <a:buNone/>
                      </a:pPr>
                      <a:r>
                        <a:rPr lang="en-GB" sz="1000" cap="none" spc="0" dirty="0">
                          <a:solidFill>
                            <a:schemeClr val="tx1"/>
                          </a:solidFill>
                          <a:latin typeface="Calibri"/>
                          <a:ea typeface="Tahoma"/>
                          <a:cs typeface="Calibri"/>
                        </a:rPr>
                        <a:t>(D&amp;T)</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Colour Chaos</a:t>
                      </a:r>
                    </a:p>
                    <a:p>
                      <a:pPr lvl="0" algn="ctr">
                        <a:buNone/>
                      </a:pPr>
                      <a:endParaRPr lang="en-GB" sz="1000" cap="none" spc="0" dirty="0">
                        <a:solidFill>
                          <a:schemeClr val="tx1"/>
                        </a:solidFill>
                        <a:latin typeface="Calibri"/>
                        <a:ea typeface="Tahoma"/>
                        <a:cs typeface="Calibri"/>
                      </a:endParaRPr>
                    </a:p>
                    <a:p>
                      <a:pPr lvl="0" algn="ctr">
                        <a:buNone/>
                      </a:pPr>
                      <a:endParaRPr lang="en-GB" sz="1000" cap="none" spc="0" dirty="0">
                        <a:solidFill>
                          <a:schemeClr val="tx1"/>
                        </a:solidFill>
                        <a:latin typeface="Calibri"/>
                        <a:ea typeface="Tahoma"/>
                        <a:cs typeface="Calibri"/>
                      </a:endParaRPr>
                    </a:p>
                    <a:p>
                      <a:pPr lvl="0" algn="ctr">
                        <a:buNone/>
                      </a:pPr>
                      <a:r>
                        <a:rPr lang="en-GB" sz="1000" cap="none" spc="0" dirty="0">
                          <a:solidFill>
                            <a:schemeClr val="tx1"/>
                          </a:solidFill>
                          <a:latin typeface="Calibri"/>
                          <a:ea typeface="Tahoma"/>
                          <a:cs typeface="Calibri"/>
                        </a:rPr>
                        <a:t>(Art)</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Towers, Turrets and Tunnels</a:t>
                      </a:r>
                    </a:p>
                    <a:p>
                      <a:pPr lvl="0" algn="ctr">
                        <a:buNone/>
                      </a:pPr>
                      <a:r>
                        <a:rPr lang="en-GB" sz="1000" cap="none" spc="0" dirty="0">
                          <a:solidFill>
                            <a:schemeClr val="tx1"/>
                          </a:solidFill>
                          <a:latin typeface="Calibri"/>
                          <a:ea typeface="Tahoma"/>
                          <a:cs typeface="Calibri"/>
                        </a:rPr>
                        <a:t>(British Values) </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Towers, Turrets and Tunnels</a:t>
                      </a:r>
                    </a:p>
                    <a:p>
                      <a:pPr marL="0" marR="0" lvl="0" indent="0" algn="ctr">
                        <a:lnSpc>
                          <a:spcPct val="100000"/>
                        </a:lnSpc>
                        <a:spcBef>
                          <a:spcPts val="0"/>
                        </a:spcBef>
                        <a:spcAft>
                          <a:spcPts val="0"/>
                        </a:spcAft>
                        <a:buClrTx/>
                        <a:buSzTx/>
                        <a:buFontTx/>
                        <a:buNone/>
                      </a:pPr>
                      <a:endParaRPr lang="en-GB" sz="1000" cap="none" spc="0" dirty="0">
                        <a:solidFill>
                          <a:schemeClr val="tx1"/>
                        </a:solidFill>
                        <a:latin typeface="Calibri"/>
                        <a:ea typeface="Tahoma"/>
                        <a:cs typeface="Calibri"/>
                      </a:endParaRPr>
                    </a:p>
                    <a:p>
                      <a:pPr marL="0" marR="0" lvl="0" indent="0" algn="ctr">
                        <a:lnSpc>
                          <a:spcPct val="100000"/>
                        </a:lnSpc>
                        <a:spcBef>
                          <a:spcPts val="0"/>
                        </a:spcBef>
                        <a:spcAft>
                          <a:spcPts val="0"/>
                        </a:spcAft>
                        <a:buClrTx/>
                        <a:buSzTx/>
                        <a:buFontTx/>
                        <a:buNone/>
                      </a:pPr>
                      <a:r>
                        <a:rPr lang="en-GB" sz="1000" cap="none" spc="0" dirty="0">
                          <a:solidFill>
                            <a:schemeClr val="tx1"/>
                          </a:solidFill>
                          <a:latin typeface="Calibri"/>
                          <a:ea typeface="Tahoma"/>
                          <a:cs typeface="Calibri"/>
                        </a:rPr>
                        <a:t>(British Values)</a:t>
                      </a:r>
                    </a:p>
                    <a:p>
                      <a:pPr algn="ctr"/>
                      <a:endPar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GB" sz="10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NSEW</a:t>
                      </a:r>
                    </a:p>
                    <a:p>
                      <a:pPr lvl="0" algn="ctr">
                        <a:buNone/>
                      </a:pPr>
                      <a:endParaRPr lang="en-GB" sz="1000" cap="none" spc="0" dirty="0">
                        <a:solidFill>
                          <a:schemeClr val="tx1"/>
                        </a:solidFill>
                        <a:latin typeface="Calibri"/>
                        <a:ea typeface="Tahoma"/>
                        <a:cs typeface="Calibri"/>
                      </a:endParaRPr>
                    </a:p>
                    <a:p>
                      <a:pPr lvl="0" algn="ctr">
                        <a:buNone/>
                      </a:pPr>
                      <a:endParaRPr lang="en-GB" sz="1000" cap="none" spc="0" dirty="0">
                        <a:solidFill>
                          <a:schemeClr val="tx1"/>
                        </a:solidFill>
                        <a:latin typeface="Calibri"/>
                        <a:ea typeface="Tahoma"/>
                        <a:cs typeface="Calibri"/>
                      </a:endParaRPr>
                    </a:p>
                    <a:p>
                      <a:pPr lvl="0" algn="ctr">
                        <a:buNone/>
                      </a:pPr>
                      <a:r>
                        <a:rPr lang="en-GB" sz="1000" cap="none" spc="0" dirty="0">
                          <a:solidFill>
                            <a:schemeClr val="tx1"/>
                          </a:solidFill>
                          <a:latin typeface="Calibri"/>
                          <a:ea typeface="Tahoma"/>
                          <a:cs typeface="Calibri"/>
                        </a:rPr>
                        <a:t>(Geography)</a:t>
                      </a:r>
                    </a:p>
                  </a:txBody>
                  <a:tcPr marL="31691" marR="31691" marT="31691" marB="6338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54385484"/>
                  </a:ext>
                </a:extLst>
              </a:tr>
            </a:tbl>
          </a:graphicData>
        </a:graphic>
      </p:graphicFrame>
      <p:sp>
        <p:nvSpPr>
          <p:cNvPr id="4" name="TextBox 3"/>
          <p:cNvSpPr txBox="1"/>
          <p:nvPr/>
        </p:nvSpPr>
        <p:spPr>
          <a:xfrm>
            <a:off x="2169354" y="826159"/>
            <a:ext cx="4660490" cy="646331"/>
          </a:xfrm>
          <a:prstGeom prst="rect">
            <a:avLst/>
          </a:prstGeom>
          <a:noFill/>
        </p:spPr>
        <p:txBody>
          <a:bodyPr wrap="square" rtlCol="0">
            <a:spAutoFit/>
          </a:bodyPr>
          <a:lstStyle/>
          <a:p>
            <a:pPr algn="ctr"/>
            <a:r>
              <a:rPr lang="en-GB" sz="3600" dirty="0">
                <a:solidFill>
                  <a:schemeClr val="bg1"/>
                </a:solidFill>
              </a:rPr>
              <a:t>Topic</a:t>
            </a:r>
          </a:p>
        </p:txBody>
      </p:sp>
      <p:sp>
        <p:nvSpPr>
          <p:cNvPr id="5" name="TextBox 4"/>
          <p:cNvSpPr txBox="1"/>
          <p:nvPr/>
        </p:nvSpPr>
        <p:spPr>
          <a:xfrm>
            <a:off x="1785115" y="4738659"/>
            <a:ext cx="5642594" cy="1200329"/>
          </a:xfrm>
          <a:prstGeom prst="rect">
            <a:avLst/>
          </a:prstGeom>
          <a:noFill/>
        </p:spPr>
        <p:txBody>
          <a:bodyPr wrap="square" lIns="91440" tIns="45720" rIns="91440" bIns="45720" rtlCol="0" anchor="t">
            <a:spAutoFit/>
          </a:bodyPr>
          <a:lstStyle/>
          <a:p>
            <a:r>
              <a:rPr lang="en-GB" dirty="0">
                <a:latin typeface="Calibri"/>
                <a:cs typeface="Calibri"/>
              </a:rPr>
              <a:t>At the beginning of each new unit the children will take part in a </a:t>
            </a:r>
            <a:r>
              <a:rPr lang="en-GB" b="1" dirty="0">
                <a:latin typeface="Calibri"/>
                <a:cs typeface="Calibri"/>
              </a:rPr>
              <a:t>WOW day </a:t>
            </a:r>
            <a:r>
              <a:rPr lang="en-GB" dirty="0">
                <a:latin typeface="Calibri"/>
                <a:cs typeface="Calibri"/>
              </a:rPr>
              <a:t>to immerse them in their new learning and engage and excite them. They will also have an </a:t>
            </a:r>
            <a:r>
              <a:rPr lang="en-GB" b="1" dirty="0">
                <a:latin typeface="Calibri"/>
                <a:cs typeface="Calibri"/>
              </a:rPr>
              <a:t>Express day </a:t>
            </a:r>
            <a:r>
              <a:rPr lang="en-GB" dirty="0">
                <a:latin typeface="Calibri"/>
                <a:cs typeface="Calibri"/>
              </a:rPr>
              <a:t>at the end of the unit to share their learning. </a:t>
            </a:r>
            <a:endParaRPr lang="en-GB" dirty="0"/>
          </a:p>
        </p:txBody>
      </p:sp>
    </p:spTree>
    <p:extLst>
      <p:ext uri="{BB962C8B-B14F-4D97-AF65-F5344CB8AC3E}">
        <p14:creationId xmlns:p14="http://schemas.microsoft.com/office/powerpoint/2010/main" val="119441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a:latin typeface="Calibri"/>
                <a:cs typeface="Calibri"/>
              </a:rPr>
              <a:t>Friday Afternoon - Enrichment</a:t>
            </a:r>
          </a:p>
        </p:txBody>
      </p:sp>
      <p:sp>
        <p:nvSpPr>
          <p:cNvPr id="3" name="Content Placeholder 2"/>
          <p:cNvSpPr>
            <a:spLocks noGrp="1"/>
          </p:cNvSpPr>
          <p:nvPr>
            <p:ph idx="1"/>
          </p:nvPr>
        </p:nvSpPr>
        <p:spPr/>
        <p:txBody>
          <a:bodyPr vert="horz" lIns="91440" tIns="45720" rIns="91440" bIns="45720" rtlCol="0" anchor="t">
            <a:normAutofit/>
          </a:bodyPr>
          <a:lstStyle/>
          <a:p>
            <a:r>
              <a:rPr lang="en-GB" dirty="0">
                <a:latin typeface="Calibri"/>
                <a:cs typeface="Calibri"/>
              </a:rPr>
              <a:t>On a Friday the children finish at 1.50pm. </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Some children will attend enrichment clubs in school.</a:t>
            </a:r>
          </a:p>
          <a:p>
            <a:r>
              <a:rPr lang="en-GB" dirty="0">
                <a:latin typeface="Calibri" panose="020F0502020204030204" pitchFamily="34" charset="0"/>
                <a:cs typeface="Calibri" panose="020F0502020204030204" pitchFamily="34" charset="0"/>
              </a:rPr>
              <a:t>Those children going home are encouraged to access the brain booster and curious challenge each week. </a:t>
            </a:r>
          </a:p>
          <a:p>
            <a:r>
              <a:rPr lang="en-GB" dirty="0">
                <a:latin typeface="Calibri"/>
                <a:cs typeface="Calibri"/>
              </a:rPr>
              <a:t>These can be found on the school website under Children and then Feel-Good Friday.</a:t>
            </a:r>
          </a:p>
          <a:p>
            <a:r>
              <a:rPr lang="en-GB" dirty="0">
                <a:latin typeface="Calibri" panose="020F0502020204030204" pitchFamily="34" charset="0"/>
                <a:cs typeface="Calibri" panose="020F0502020204030204" pitchFamily="34" charset="0"/>
              </a:rPr>
              <a:t>Please feel free to send in pictures of your children completing these activities as we would love to see the fabulous things the children do. </a:t>
            </a:r>
          </a:p>
        </p:txBody>
      </p:sp>
    </p:spTree>
    <p:extLst>
      <p:ext uri="{BB962C8B-B14F-4D97-AF65-F5344CB8AC3E}">
        <p14:creationId xmlns:p14="http://schemas.microsoft.com/office/powerpoint/2010/main" val="185629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972238"/>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Other Curriculum Opportunities</a:t>
            </a:r>
          </a:p>
        </p:txBody>
      </p:sp>
      <p:sp>
        <p:nvSpPr>
          <p:cNvPr id="7" name="TextBox 6">
            <a:extLst>
              <a:ext uri="{FF2B5EF4-FFF2-40B4-BE49-F238E27FC236}">
                <a16:creationId xmlns:a16="http://schemas.microsoft.com/office/drawing/2014/main" id="{973F2C92-B7ED-F344-8F69-B0B88305D7F2}"/>
              </a:ext>
            </a:extLst>
          </p:cNvPr>
          <p:cNvSpPr txBox="1"/>
          <p:nvPr/>
        </p:nvSpPr>
        <p:spPr>
          <a:xfrm>
            <a:off x="4149748" y="564423"/>
            <a:ext cx="4315825" cy="4632037"/>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panose="020F0502020204030204" pitchFamily="34" charset="0"/>
                <a:cs typeface="Calibri" panose="020F0502020204030204" pitchFamily="34" charset="0"/>
              </a:rPr>
              <a:t>Healthy Schools</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 children have 2 PE lessons a week – where possible this is one indoor session and one outdoor session. (Please ensure your child has an indoor and outdoor kit)</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PE days - See the half-termly newsletter or year group page on the website for these on a half-termly basis</a:t>
            </a:r>
          </a:p>
          <a:p>
            <a:pPr marL="285750" indent="-285750">
              <a:spcAft>
                <a:spcPts val="600"/>
              </a:spcAft>
              <a:buFont typeface="Arial" panose="020B0604020202020204" pitchFamily="34" charset="0"/>
              <a:buChar char="•"/>
            </a:pPr>
            <a:r>
              <a:rPr lang="en-US" dirty="0">
                <a:solidFill>
                  <a:schemeClr val="bg1"/>
                </a:solidFill>
                <a:latin typeface="Calibri"/>
                <a:cs typeface="Calibri"/>
              </a:rPr>
              <a:t>Please ensure that any earrings are covered or removed on PE days. </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Please ensure that all items in your child’s PE kit are named and that PE kits are kept in a purple or black drawstring bag. </a:t>
            </a:r>
          </a:p>
        </p:txBody>
      </p:sp>
    </p:spTree>
    <p:extLst>
      <p:ext uri="{BB962C8B-B14F-4D97-AF65-F5344CB8AC3E}">
        <p14:creationId xmlns:p14="http://schemas.microsoft.com/office/powerpoint/2010/main" val="418854402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972238"/>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Other Curriculum Opportunities</a:t>
            </a:r>
          </a:p>
        </p:txBody>
      </p:sp>
      <p:sp>
        <p:nvSpPr>
          <p:cNvPr id="7" name="TextBox 6">
            <a:extLst>
              <a:ext uri="{FF2B5EF4-FFF2-40B4-BE49-F238E27FC236}">
                <a16:creationId xmlns:a16="http://schemas.microsoft.com/office/drawing/2014/main" id="{973F2C92-B7ED-F344-8F69-B0B88305D7F2}"/>
              </a:ext>
            </a:extLst>
          </p:cNvPr>
          <p:cNvSpPr txBox="1"/>
          <p:nvPr/>
        </p:nvSpPr>
        <p:spPr>
          <a:xfrm>
            <a:off x="4149749" y="564423"/>
            <a:ext cx="4676750" cy="4001095"/>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a:cs typeface="Calibri"/>
              </a:rPr>
              <a:t>PSHE &amp; SMSC</a:t>
            </a: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 children complete an RE lesson every week where they learn about different faiths. </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a:t>
            </a:r>
            <a:r>
              <a:rPr lang="en-US" dirty="0">
                <a:solidFill>
                  <a:schemeClr val="bg1"/>
                </a:solidFill>
                <a:latin typeface="Calibri"/>
                <a:cs typeface="Calibri"/>
              </a:rPr>
              <a:t>n Year 1 children will focus on the creation story, Christmas, Jesus as a friend, Palm Sunday, Shabbat, Rosh Hashanah and Yom Kippur.</a:t>
            </a: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 children complete a PSHE lesson every week where they focus on their feelings, relationships and how to support themselves and others. </a:t>
            </a:r>
          </a:p>
        </p:txBody>
      </p:sp>
    </p:spTree>
    <p:extLst>
      <p:ext uri="{BB962C8B-B14F-4D97-AF65-F5344CB8AC3E}">
        <p14:creationId xmlns:p14="http://schemas.microsoft.com/office/powerpoint/2010/main" val="33276499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972238"/>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Other Curriculum Opportunities</a:t>
            </a:r>
          </a:p>
        </p:txBody>
      </p:sp>
      <p:sp>
        <p:nvSpPr>
          <p:cNvPr id="7" name="TextBox 6">
            <a:extLst>
              <a:ext uri="{FF2B5EF4-FFF2-40B4-BE49-F238E27FC236}">
                <a16:creationId xmlns:a16="http://schemas.microsoft.com/office/drawing/2014/main" id="{973F2C92-B7ED-F344-8F69-B0B88305D7F2}"/>
              </a:ext>
            </a:extLst>
          </p:cNvPr>
          <p:cNvSpPr txBox="1"/>
          <p:nvPr/>
        </p:nvSpPr>
        <p:spPr>
          <a:xfrm>
            <a:off x="4149749" y="402165"/>
            <a:ext cx="4676750" cy="3724096"/>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panose="020F0502020204030204" pitchFamily="34" charset="0"/>
                <a:cs typeface="Calibri" panose="020F0502020204030204" pitchFamily="34" charset="0"/>
              </a:rPr>
              <a:t>Personal Development</a:t>
            </a:r>
          </a:p>
          <a:p>
            <a:pPr marL="285750" indent="-285750">
              <a:spcAft>
                <a:spcPts val="600"/>
              </a:spcAft>
              <a:buFont typeface="Arial" panose="020B0604020202020204" pitchFamily="34" charset="0"/>
              <a:buChar char="•"/>
            </a:pPr>
            <a:r>
              <a:rPr lang="en-US" b="1" dirty="0">
                <a:solidFill>
                  <a:schemeClr val="bg1"/>
                </a:solidFill>
                <a:latin typeface="Calibri" panose="020F0502020204030204" pitchFamily="34" charset="0"/>
                <a:cs typeface="Calibri" panose="020F0502020204030204" pitchFamily="34" charset="0"/>
              </a:rPr>
              <a:t>Music</a:t>
            </a:r>
            <a:r>
              <a:rPr lang="en-US" dirty="0">
                <a:solidFill>
                  <a:schemeClr val="bg1"/>
                </a:solidFill>
                <a:latin typeface="Calibri" panose="020F0502020204030204" pitchFamily="34" charset="0"/>
                <a:cs typeface="Calibri" panose="020F0502020204030204" pitchFamily="34" charset="0"/>
              </a:rPr>
              <a:t> </a:t>
            </a:r>
          </a:p>
          <a:p>
            <a:pPr>
              <a:spcAft>
                <a:spcPts val="600"/>
              </a:spcAft>
            </a:pPr>
            <a:r>
              <a:rPr lang="en-US" dirty="0">
                <a:solidFill>
                  <a:schemeClr val="bg1"/>
                </a:solidFill>
                <a:latin typeface="Calibri" panose="020F0502020204030204" pitchFamily="34" charset="0"/>
                <a:cs typeface="Calibri" panose="020F0502020204030204" pitchFamily="34" charset="0"/>
              </a:rPr>
              <a:t>In Year 1 the children will study a range of genres including reggae, hip hop and classical. They will learn to find the pulse and find out how rhythm and pitch work together. They will also look at the history of music.  </a:t>
            </a:r>
          </a:p>
          <a:p>
            <a:pPr marL="285750" indent="-285750">
              <a:spcAft>
                <a:spcPts val="600"/>
              </a:spcAft>
              <a:buFont typeface="Arial" panose="020B0604020202020204" pitchFamily="34" charset="0"/>
              <a:buChar char="•"/>
            </a:pPr>
            <a:r>
              <a:rPr lang="en-US" b="1" dirty="0">
                <a:solidFill>
                  <a:schemeClr val="bg1"/>
                </a:solidFill>
                <a:latin typeface="Calibri" panose="020F0502020204030204" pitchFamily="34" charset="0"/>
                <a:cs typeface="Calibri" panose="020F0502020204030204" pitchFamily="34" charset="0"/>
              </a:rPr>
              <a:t>Computing</a:t>
            </a:r>
          </a:p>
          <a:p>
            <a:pPr>
              <a:spcAft>
                <a:spcPts val="600"/>
              </a:spcAft>
            </a:pPr>
            <a:r>
              <a:rPr lang="en-US" dirty="0">
                <a:solidFill>
                  <a:schemeClr val="bg1"/>
                </a:solidFill>
                <a:latin typeface="Calibri"/>
                <a:cs typeface="Calibri"/>
              </a:rPr>
              <a:t>In Year 1 the children will learn how to keep themselves safe online, program </a:t>
            </a:r>
            <a:r>
              <a:rPr lang="en-US" dirty="0" err="1">
                <a:solidFill>
                  <a:schemeClr val="bg1"/>
                </a:solidFill>
                <a:latin typeface="Calibri"/>
                <a:cs typeface="Calibri"/>
              </a:rPr>
              <a:t>Beebots</a:t>
            </a:r>
            <a:r>
              <a:rPr lang="en-US" dirty="0">
                <a:solidFill>
                  <a:schemeClr val="bg1"/>
                </a:solidFill>
                <a:latin typeface="Calibri"/>
                <a:cs typeface="Calibri"/>
              </a:rPr>
              <a:t> to </a:t>
            </a:r>
            <a:r>
              <a:rPr lang="en-US">
                <a:solidFill>
                  <a:schemeClr val="bg1"/>
                </a:solidFill>
                <a:latin typeface="Calibri"/>
                <a:cs typeface="Calibri"/>
              </a:rPr>
              <a:t>follow simple routes and learn how to log-on </a:t>
            </a:r>
            <a:r>
              <a:rPr lang="en-US" dirty="0">
                <a:solidFill>
                  <a:schemeClr val="bg1"/>
                </a:solidFill>
                <a:latin typeface="Calibri"/>
                <a:cs typeface="Calibri"/>
              </a:rPr>
              <a:t>independently. </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344472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9BE2D4-0FA0-9D43-9E8B-A7D14F567CA2}"/>
              </a:ext>
            </a:extLst>
          </p:cNvPr>
          <p:cNvSpPr txBox="1"/>
          <p:nvPr/>
        </p:nvSpPr>
        <p:spPr>
          <a:xfrm>
            <a:off x="977917" y="1130603"/>
            <a:ext cx="3028354" cy="4596794"/>
          </a:xfrm>
          <a:prstGeom prst="rect">
            <a:avLst/>
          </a:prstGeom>
        </p:spPr>
        <p:txBody>
          <a:bodyPr vert="horz" lIns="91440" tIns="45720" rIns="91440" bIns="45720" rtlCol="0" anchor="ctr">
            <a:normAutofit/>
          </a:bodyPr>
          <a:lstStyle/>
          <a:p>
            <a:pPr defTabSz="457200">
              <a:spcAft>
                <a:spcPts val="600"/>
              </a:spcAft>
            </a:pPr>
            <a:r>
              <a:rPr lang="en-US" sz="4000" dirty="0">
                <a:solidFill>
                  <a:srgbClr val="EBEBEB"/>
                </a:solidFill>
                <a:latin typeface="Calibri" panose="020F0502020204030204" pitchFamily="34" charset="0"/>
                <a:ea typeface="Tahoma" panose="020B0604030504040204" pitchFamily="34" charset="0"/>
                <a:cs typeface="Calibri" panose="020F0502020204030204" pitchFamily="34" charset="0"/>
              </a:rPr>
              <a:t>This Year’s Assessments</a:t>
            </a:r>
          </a:p>
        </p:txBody>
      </p:sp>
      <p:sp>
        <p:nvSpPr>
          <p:cNvPr id="2" name="TextBox 1">
            <a:extLst>
              <a:ext uri="{FF2B5EF4-FFF2-40B4-BE49-F238E27FC236}">
                <a16:creationId xmlns:a16="http://schemas.microsoft.com/office/drawing/2014/main" id="{948CE42D-4A4E-E144-8155-1E7E8C6E5EDE}"/>
              </a:ext>
            </a:extLst>
          </p:cNvPr>
          <p:cNvSpPr txBox="1"/>
          <p:nvPr/>
        </p:nvSpPr>
        <p:spPr>
          <a:xfrm>
            <a:off x="4935158" y="2257588"/>
            <a:ext cx="3331308"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 Year 1, the children will complete a phonics assessment in June. This is a test of the children’s ability to read words and to segment and blend unfamiliar words. </a:t>
            </a:r>
          </a:p>
        </p:txBody>
      </p:sp>
    </p:spTree>
    <p:extLst>
      <p:ext uri="{BB962C8B-B14F-4D97-AF65-F5344CB8AC3E}">
        <p14:creationId xmlns:p14="http://schemas.microsoft.com/office/powerpoint/2010/main" val="81906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EF23-D1FC-4159-937E-B29A851CFF1C}"/>
              </a:ext>
            </a:extLst>
          </p:cNvPr>
          <p:cNvSpPr>
            <a:spLocks noGrp="1"/>
          </p:cNvSpPr>
          <p:nvPr>
            <p:ph type="title"/>
          </p:nvPr>
        </p:nvSpPr>
        <p:spPr/>
        <p:txBody>
          <a:bodyPr vert="horz" lIns="91440" tIns="45720" rIns="91440" bIns="45720" rtlCol="0" anchor="ctr">
            <a:normAutofit/>
          </a:bodyPr>
          <a:lstStyle/>
          <a:p>
            <a:r>
              <a:rPr lang="en-US" sz="5400" dirty="0">
                <a:solidFill>
                  <a:srgbClr val="EBEBEB"/>
                </a:solidFill>
                <a:latin typeface="Calibri" panose="020F0502020204030204" pitchFamily="34" charset="0"/>
                <a:cs typeface="Calibri" panose="020F0502020204030204" pitchFamily="34" charset="0"/>
              </a:rPr>
              <a:t>Year 1 Team</a:t>
            </a:r>
          </a:p>
        </p:txBody>
      </p:sp>
      <p:sp>
        <p:nvSpPr>
          <p:cNvPr id="5" name="TextBox 4">
            <a:extLst>
              <a:ext uri="{FF2B5EF4-FFF2-40B4-BE49-F238E27FC236}">
                <a16:creationId xmlns:a16="http://schemas.microsoft.com/office/drawing/2014/main" id="{D2EA1ED6-E9D9-4F23-9233-0E6E5F958904}"/>
              </a:ext>
            </a:extLst>
          </p:cNvPr>
          <p:cNvSpPr txBox="1"/>
          <p:nvPr/>
        </p:nvSpPr>
        <p:spPr>
          <a:xfrm>
            <a:off x="4825218" y="437513"/>
            <a:ext cx="4023360" cy="595432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spcAft>
                <a:spcPts val="0"/>
              </a:spcAft>
              <a:buClr>
                <a:schemeClr val="accent1"/>
              </a:buClr>
              <a:buSzPct val="80000"/>
              <a:buFont typeface="Wingdings 3" charset="2"/>
              <a:buChar char=""/>
            </a:pPr>
            <a:r>
              <a:rPr lang="en-US" sz="4000" dirty="0" err="1">
                <a:solidFill>
                  <a:schemeClr val="tx1">
                    <a:lumMod val="75000"/>
                    <a:lumOff val="25000"/>
                  </a:schemeClr>
                </a:solidFill>
                <a:latin typeface="Calibri" panose="020F0502020204030204" pitchFamily="34" charset="0"/>
                <a:cs typeface="Calibri" panose="020F0502020204030204" pitchFamily="34" charset="0"/>
              </a:rPr>
              <a:t>Mrs</a:t>
            </a:r>
            <a:r>
              <a:rPr lang="en-US" sz="4000" dirty="0">
                <a:solidFill>
                  <a:schemeClr val="tx1">
                    <a:lumMod val="75000"/>
                    <a:lumOff val="25000"/>
                  </a:schemeClr>
                </a:solidFill>
                <a:latin typeface="Calibri" panose="020F0502020204030204" pitchFamily="34" charset="0"/>
                <a:cs typeface="Calibri" panose="020F0502020204030204" pitchFamily="34" charset="0"/>
              </a:rPr>
              <a:t> Gorman</a:t>
            </a:r>
          </a:p>
          <a:p>
            <a:pPr defTabSz="457200">
              <a:spcBef>
                <a:spcPts val="1000"/>
              </a:spcBef>
              <a:spcAft>
                <a:spcPts val="0"/>
              </a:spcAft>
              <a:buClr>
                <a:schemeClr val="accent1"/>
              </a:buClr>
              <a:buSzPct val="80000"/>
              <a:buFont typeface="Wingdings 3" charset="2"/>
              <a:buChar char=""/>
            </a:pPr>
            <a:r>
              <a:rPr lang="en-US" sz="4000" dirty="0" err="1">
                <a:solidFill>
                  <a:schemeClr val="tx1">
                    <a:lumMod val="75000"/>
                    <a:lumOff val="25000"/>
                  </a:schemeClr>
                </a:solidFill>
                <a:latin typeface="Calibri" panose="020F0502020204030204" pitchFamily="34" charset="0"/>
                <a:cs typeface="Calibri" panose="020F0502020204030204" pitchFamily="34" charset="0"/>
              </a:rPr>
              <a:t>Mrs</a:t>
            </a:r>
            <a:r>
              <a:rPr lang="en-US" sz="4000" dirty="0">
                <a:solidFill>
                  <a:schemeClr val="tx1">
                    <a:lumMod val="75000"/>
                    <a:lumOff val="25000"/>
                  </a:schemeClr>
                </a:solidFill>
                <a:latin typeface="Calibri" panose="020F0502020204030204" pitchFamily="34" charset="0"/>
                <a:cs typeface="Calibri" panose="020F0502020204030204" pitchFamily="34" charset="0"/>
              </a:rPr>
              <a:t> Byron</a:t>
            </a:r>
          </a:p>
          <a:p>
            <a:pPr defTabSz="457200">
              <a:spcBef>
                <a:spcPts val="1000"/>
              </a:spcBef>
              <a:spcAft>
                <a:spcPts val="0"/>
              </a:spcAft>
              <a:buClr>
                <a:schemeClr val="accent1"/>
              </a:buClr>
              <a:buSzPct val="80000"/>
              <a:buFont typeface="Wingdings 3" charset="2"/>
              <a:buChar char=""/>
            </a:pPr>
            <a:r>
              <a:rPr lang="en-US" sz="4000" dirty="0">
                <a:solidFill>
                  <a:schemeClr val="tx1">
                    <a:lumMod val="75000"/>
                    <a:lumOff val="25000"/>
                  </a:schemeClr>
                </a:solidFill>
                <a:latin typeface="Calibri" panose="020F0502020204030204" pitchFamily="34" charset="0"/>
                <a:cs typeface="Calibri" panose="020F0502020204030204" pitchFamily="34" charset="0"/>
              </a:rPr>
              <a:t>Miss </a:t>
            </a:r>
            <a:r>
              <a:rPr lang="en-US" sz="4000" dirty="0" err="1">
                <a:solidFill>
                  <a:schemeClr val="tx1">
                    <a:lumMod val="75000"/>
                    <a:lumOff val="25000"/>
                  </a:schemeClr>
                </a:solidFill>
                <a:latin typeface="Calibri" panose="020F0502020204030204" pitchFamily="34" charset="0"/>
                <a:cs typeface="Calibri" panose="020F0502020204030204" pitchFamily="34" charset="0"/>
              </a:rPr>
              <a:t>Goymer</a:t>
            </a:r>
            <a:endParaRPr lang="en-US" sz="1700" dirty="0">
              <a:solidFill>
                <a:schemeClr val="tx1">
                  <a:lumMod val="75000"/>
                  <a:lumOff val="25000"/>
                </a:schemeClr>
              </a:solidFill>
              <a:latin typeface="+mn-lt"/>
            </a:endParaRPr>
          </a:p>
        </p:txBody>
      </p:sp>
    </p:spTree>
    <p:extLst>
      <p:ext uri="{BB962C8B-B14F-4D97-AF65-F5344CB8AC3E}">
        <p14:creationId xmlns:p14="http://schemas.microsoft.com/office/powerpoint/2010/main" val="302807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9BE2D4-0FA0-9D43-9E8B-A7D14F567CA2}"/>
              </a:ext>
            </a:extLst>
          </p:cNvPr>
          <p:cNvSpPr txBox="1"/>
          <p:nvPr/>
        </p:nvSpPr>
        <p:spPr>
          <a:xfrm>
            <a:off x="823938" y="2368033"/>
            <a:ext cx="3403136" cy="1274613"/>
          </a:xfrm>
          <a:prstGeom prst="rect">
            <a:avLst/>
          </a:prstGeom>
        </p:spPr>
        <p:txBody>
          <a:bodyPr vert="horz" lIns="91440" tIns="45720" rIns="91440" bIns="45720" rtlCol="0" anchor="ctr">
            <a:noAutofit/>
          </a:bodyPr>
          <a:lstStyle/>
          <a:p>
            <a:pPr defTabSz="457200">
              <a:spcAft>
                <a:spcPts val="600"/>
              </a:spcAft>
            </a:pPr>
            <a:r>
              <a:rPr lang="en-US" sz="4400" dirty="0">
                <a:solidFill>
                  <a:schemeClr val="bg1"/>
                </a:solidFill>
                <a:latin typeface="Calibri" panose="020F0502020204030204" pitchFamily="34" charset="0"/>
                <a:ea typeface="Tahoma" panose="020B0604030504040204" pitchFamily="34" charset="0"/>
                <a:cs typeface="Calibri" panose="020F0502020204030204" pitchFamily="34" charset="0"/>
              </a:rPr>
              <a:t>English Homework - Reading</a:t>
            </a:r>
          </a:p>
        </p:txBody>
      </p:sp>
      <p:sp>
        <p:nvSpPr>
          <p:cNvPr id="9" name="TextBox 8">
            <a:extLst>
              <a:ext uri="{FF2B5EF4-FFF2-40B4-BE49-F238E27FC236}">
                <a16:creationId xmlns:a16="http://schemas.microsoft.com/office/drawing/2014/main" id="{B99465EC-DB0B-7C49-B724-18F57CC81A8A}"/>
              </a:ext>
            </a:extLst>
          </p:cNvPr>
          <p:cNvSpPr txBox="1"/>
          <p:nvPr/>
        </p:nvSpPr>
        <p:spPr>
          <a:xfrm>
            <a:off x="4916928" y="1257377"/>
            <a:ext cx="4086465" cy="4770537"/>
          </a:xfrm>
          <a:prstGeom prst="rect">
            <a:avLst/>
          </a:prstGeom>
          <a:noFill/>
        </p:spPr>
        <p:txBody>
          <a:bodyPr wrap="square" lIns="91440" tIns="45720" rIns="91440" bIns="45720" rtlCol="0" anchor="t">
            <a:spAutoFit/>
          </a:bodyPr>
          <a:lstStyle/>
          <a:p>
            <a:pPr fontAlgn="auto"/>
            <a:r>
              <a:rPr lang="en-US" sz="1600" dirty="0">
                <a:latin typeface="Calibri"/>
                <a:cs typeface="Calibri"/>
              </a:rPr>
              <a:t>1) Reading– it is crucial your child reads regularly. This can just be a small amount but will really help them develop their skills and widen their vocabulary and understanding. It is very helpful if you can ask them to discuss their reading or ask them specific questions about what they have read. It is also important your child reads for pleasure or hears stories read to them which they enjoy alongside their specific targeted reading books. Stickers are given at different points for reaching specific milestones as noted in the children’s reading diaries. </a:t>
            </a:r>
          </a:p>
          <a:p>
            <a:pPr fontAlgn="auto"/>
            <a:endParaRPr lang="en-US" sz="1600" dirty="0">
              <a:latin typeface="Calibri"/>
              <a:cs typeface="Calibri"/>
            </a:endParaRPr>
          </a:p>
          <a:p>
            <a:pPr fontAlgn="auto"/>
            <a:r>
              <a:rPr lang="en-US" sz="1600" dirty="0">
                <a:latin typeface="Calibri"/>
                <a:cs typeface="Calibri"/>
              </a:rPr>
              <a:t>WE EXPECT EVERY CHILD TO READ AT LEAST 3 TIMES PER WEEK FOR A MINIMUM OF 10 MINUTES EACH TIME AND FOR THIS TO BE NOTED IN THEIR READING DIARIES. </a:t>
            </a:r>
            <a:endParaRPr lang="en-US" sz="1600" dirty="0"/>
          </a:p>
          <a:p>
            <a:pPr fontAlgn="auto"/>
            <a:endParaRPr lang="en-US" sz="1600" dirty="0">
              <a:solidFill>
                <a:schemeClr val="bg1"/>
              </a:solidFill>
              <a:latin typeface="Calibri"/>
              <a:cs typeface="Calibri"/>
            </a:endParaRPr>
          </a:p>
        </p:txBody>
      </p:sp>
    </p:spTree>
    <p:extLst>
      <p:ext uri="{BB962C8B-B14F-4D97-AF65-F5344CB8AC3E}">
        <p14:creationId xmlns:p14="http://schemas.microsoft.com/office/powerpoint/2010/main" val="141925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FE83-C209-D459-B473-5A872EE49A02}"/>
              </a:ext>
            </a:extLst>
          </p:cNvPr>
          <p:cNvSpPr>
            <a:spLocks noGrp="1"/>
          </p:cNvSpPr>
          <p:nvPr>
            <p:ph type="title"/>
          </p:nvPr>
        </p:nvSpPr>
        <p:spPr>
          <a:xfrm>
            <a:off x="877534" y="1814732"/>
            <a:ext cx="3090672" cy="3463200"/>
          </a:xfrm>
        </p:spPr>
        <p:txBody>
          <a:bodyPr/>
          <a:lstStyle/>
          <a:p>
            <a:pPr algn="ctr"/>
            <a:r>
              <a:rPr lang="en-GB" sz="4400" dirty="0">
                <a:latin typeface="Calibri" panose="020F0502020204030204" pitchFamily="34" charset="0"/>
                <a:cs typeface="Calibri" panose="020F0502020204030204" pitchFamily="34" charset="0"/>
              </a:rPr>
              <a:t>English Homework - Spelling</a:t>
            </a:r>
          </a:p>
        </p:txBody>
      </p:sp>
      <p:sp>
        <p:nvSpPr>
          <p:cNvPr id="3" name="Text Placeholder 2">
            <a:extLst>
              <a:ext uri="{FF2B5EF4-FFF2-40B4-BE49-F238E27FC236}">
                <a16:creationId xmlns:a16="http://schemas.microsoft.com/office/drawing/2014/main" id="{1749AF1E-34D3-97E7-9859-7903FF4F2947}"/>
              </a:ext>
            </a:extLst>
          </p:cNvPr>
          <p:cNvSpPr>
            <a:spLocks noGrp="1"/>
          </p:cNvSpPr>
          <p:nvPr>
            <p:ph type="body" idx="1"/>
          </p:nvPr>
        </p:nvSpPr>
        <p:spPr>
          <a:xfrm>
            <a:off x="4881489" y="928467"/>
            <a:ext cx="3854548" cy="5416061"/>
          </a:xfrm>
        </p:spPr>
        <p:txBody>
          <a:bodyPr>
            <a:normAutofit/>
          </a:bodyPr>
          <a:lstStyle/>
          <a:p>
            <a:r>
              <a:rPr lang="en-US" sz="1600" cap="none" dirty="0">
                <a:solidFill>
                  <a:schemeClr val="tx1"/>
                </a:solidFill>
                <a:latin typeface="Calibri"/>
                <a:cs typeface="Calibri"/>
              </a:rPr>
              <a:t>2) Spellings - it is vital your child practices these to help them develop their vocabulary skills, accuracy and confidence when writing/decoding. All children will be in a spelling group linked to their quest castle. Each week they will focus on a spelling rule and have a list of words which use that rule to help them practice. Children will be given an activity to apply a selection of these on a Friday and will be rewarded for learning the key rule with a charm on their spelling quest sheet. </a:t>
            </a:r>
          </a:p>
          <a:p>
            <a:r>
              <a:rPr lang="en-US" sz="1600" cap="none" dirty="0">
                <a:solidFill>
                  <a:schemeClr val="tx1"/>
                </a:solidFill>
                <a:latin typeface="Calibri"/>
                <a:cs typeface="Calibri"/>
              </a:rPr>
              <a:t>Alongside this, they will have wizard words which are common exception words they should practice throughout the term ready for their wizard word activity to test these at the end of term. </a:t>
            </a:r>
          </a:p>
          <a:p>
            <a:r>
              <a:rPr lang="en-US" sz="1600" cap="none" dirty="0">
                <a:solidFill>
                  <a:schemeClr val="tx1"/>
                </a:solidFill>
                <a:latin typeface="Calibri"/>
                <a:cs typeface="Calibri"/>
              </a:rPr>
              <a:t>We expect every child to practice in different ways at least 3 times per week. </a:t>
            </a:r>
            <a:endParaRPr lang="en-GB" sz="1600" cap="none" dirty="0">
              <a:solidFill>
                <a:schemeClr val="tx1"/>
              </a:solidFill>
            </a:endParaRPr>
          </a:p>
        </p:txBody>
      </p:sp>
    </p:spTree>
    <p:extLst>
      <p:ext uri="{BB962C8B-B14F-4D97-AF65-F5344CB8AC3E}">
        <p14:creationId xmlns:p14="http://schemas.microsoft.com/office/powerpoint/2010/main" val="225487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9BE2D4-0FA0-9D43-9E8B-A7D14F567CA2}"/>
              </a:ext>
            </a:extLst>
          </p:cNvPr>
          <p:cNvSpPr txBox="1"/>
          <p:nvPr/>
        </p:nvSpPr>
        <p:spPr>
          <a:xfrm>
            <a:off x="942223" y="2384824"/>
            <a:ext cx="2778414" cy="1274613"/>
          </a:xfrm>
          <a:prstGeom prst="rect">
            <a:avLst/>
          </a:prstGeom>
        </p:spPr>
        <p:txBody>
          <a:bodyPr vert="horz" lIns="91440" tIns="45720" rIns="91440" bIns="45720" rtlCol="0" anchor="ctr">
            <a:noAutofit/>
          </a:bodyPr>
          <a:lstStyle/>
          <a:p>
            <a:pPr defTabSz="457200">
              <a:spcAft>
                <a:spcPts val="600"/>
              </a:spcAft>
            </a:pPr>
            <a:r>
              <a:rPr lang="en-US" sz="4400" dirty="0" err="1">
                <a:solidFill>
                  <a:schemeClr val="bg1"/>
                </a:solidFill>
                <a:latin typeface="Calibri" panose="020F0502020204030204" pitchFamily="34" charset="0"/>
                <a:ea typeface="Tahoma" panose="020B0604030504040204" pitchFamily="34" charset="0"/>
                <a:cs typeface="Calibri" panose="020F0502020204030204" pitchFamily="34" charset="0"/>
              </a:rPr>
              <a:t>Maths</a:t>
            </a:r>
            <a:r>
              <a:rPr lang="en-US" sz="4400" dirty="0">
                <a:solidFill>
                  <a:schemeClr val="bg1"/>
                </a:solidFill>
                <a:latin typeface="Calibri" panose="020F0502020204030204" pitchFamily="34" charset="0"/>
                <a:ea typeface="Tahoma" panose="020B0604030504040204" pitchFamily="34" charset="0"/>
                <a:cs typeface="Calibri" panose="020F0502020204030204" pitchFamily="34" charset="0"/>
              </a:rPr>
              <a:t> Homework</a:t>
            </a:r>
          </a:p>
        </p:txBody>
      </p:sp>
      <p:sp>
        <p:nvSpPr>
          <p:cNvPr id="2" name="Rectangle 1"/>
          <p:cNvSpPr/>
          <p:nvPr/>
        </p:nvSpPr>
        <p:spPr>
          <a:xfrm>
            <a:off x="4881489" y="1422395"/>
            <a:ext cx="4262511" cy="3693319"/>
          </a:xfrm>
          <a:prstGeom prst="rect">
            <a:avLst/>
          </a:prstGeom>
        </p:spPr>
        <p:txBody>
          <a:bodyPr wrap="square">
            <a:spAutoFit/>
          </a:bodyPr>
          <a:lstStyle/>
          <a:p>
            <a:r>
              <a:rPr lang="en-US" dirty="0"/>
              <a:t>3) KIRFs – Key Instant Recall Facts</a:t>
            </a:r>
            <a:r>
              <a:rPr lang="en-US" dirty="0">
                <a:solidFill>
                  <a:schemeClr val="bg1"/>
                </a:solidFill>
              </a:rPr>
              <a:t>. </a:t>
            </a:r>
          </a:p>
          <a:p>
            <a:r>
              <a:rPr lang="en-US" dirty="0"/>
              <a:t>Each half term, we choose a different focus and ask you to help us to encourage your child to learn their instant recall facts. We test the children at the start and the end of the half term and hope to see an improvement. </a:t>
            </a:r>
          </a:p>
          <a:p>
            <a:endParaRPr lang="en-US" dirty="0"/>
          </a:p>
          <a:p>
            <a:r>
              <a:rPr lang="en-US" dirty="0"/>
              <a:t>We expect every child to practice their KIRF at regular intervals throughout the week resulting in a minimum of 15 minutes practice with this. </a:t>
            </a:r>
          </a:p>
          <a:p>
            <a:endParaRPr lang="en-US" dirty="0"/>
          </a:p>
        </p:txBody>
      </p:sp>
    </p:spTree>
    <p:extLst>
      <p:ext uri="{BB962C8B-B14F-4D97-AF65-F5344CB8AC3E}">
        <p14:creationId xmlns:p14="http://schemas.microsoft.com/office/powerpoint/2010/main" val="40570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9BE2D4-0FA0-9D43-9E8B-A7D14F567CA2}"/>
              </a:ext>
            </a:extLst>
          </p:cNvPr>
          <p:cNvSpPr txBox="1"/>
          <p:nvPr/>
        </p:nvSpPr>
        <p:spPr>
          <a:xfrm>
            <a:off x="829993" y="2384824"/>
            <a:ext cx="3165232" cy="1274613"/>
          </a:xfrm>
          <a:prstGeom prst="rect">
            <a:avLst/>
          </a:prstGeom>
        </p:spPr>
        <p:txBody>
          <a:bodyPr vert="horz" lIns="91440" tIns="45720" rIns="91440" bIns="45720" rtlCol="0" anchor="ctr">
            <a:noAutofit/>
          </a:bodyPr>
          <a:lstStyle/>
          <a:p>
            <a:pPr defTabSz="457200">
              <a:spcAft>
                <a:spcPts val="600"/>
              </a:spcAft>
            </a:pPr>
            <a:r>
              <a:rPr lang="en-US" sz="3600" dirty="0">
                <a:solidFill>
                  <a:schemeClr val="bg1"/>
                </a:solidFill>
                <a:latin typeface="Calibri" panose="020F0502020204030204" pitchFamily="34" charset="0"/>
                <a:ea typeface="Tahoma" panose="020B0604030504040204" pitchFamily="34" charset="0"/>
                <a:cs typeface="Calibri" panose="020F0502020204030204" pitchFamily="34" charset="0"/>
              </a:rPr>
              <a:t>Optional </a:t>
            </a:r>
          </a:p>
          <a:p>
            <a:pPr defTabSz="457200">
              <a:spcAft>
                <a:spcPts val="600"/>
              </a:spcAft>
            </a:pPr>
            <a:r>
              <a:rPr lang="en-US" sz="3600" dirty="0">
                <a:solidFill>
                  <a:schemeClr val="bg1"/>
                </a:solidFill>
                <a:latin typeface="Calibri"/>
                <a:ea typeface="Tahoma"/>
                <a:cs typeface="Calibri"/>
              </a:rPr>
              <a:t>half-termly activities –</a:t>
            </a:r>
          </a:p>
          <a:p>
            <a:pPr defTabSz="457200">
              <a:spcAft>
                <a:spcPts val="600"/>
              </a:spcAft>
            </a:pPr>
            <a:r>
              <a:rPr lang="en-US" sz="3600" dirty="0">
                <a:solidFill>
                  <a:schemeClr val="bg1"/>
                </a:solidFill>
                <a:latin typeface="Calibri" panose="020F0502020204030204" pitchFamily="34" charset="0"/>
                <a:ea typeface="Tahoma" panose="020B0604030504040204" pitchFamily="34" charset="0"/>
                <a:cs typeface="Calibri" panose="020F0502020204030204" pitchFamily="34" charset="0"/>
              </a:rPr>
              <a:t>Topic Home Learning</a:t>
            </a:r>
          </a:p>
        </p:txBody>
      </p:sp>
      <p:sp>
        <p:nvSpPr>
          <p:cNvPr id="9" name="TextBox 8">
            <a:extLst>
              <a:ext uri="{FF2B5EF4-FFF2-40B4-BE49-F238E27FC236}">
                <a16:creationId xmlns:a16="http://schemas.microsoft.com/office/drawing/2014/main" id="{B99465EC-DB0B-7C49-B724-18F57CC81A8A}"/>
              </a:ext>
            </a:extLst>
          </p:cNvPr>
          <p:cNvSpPr txBox="1"/>
          <p:nvPr/>
        </p:nvSpPr>
        <p:spPr>
          <a:xfrm>
            <a:off x="4811151" y="-80264"/>
            <a:ext cx="4192241" cy="6740307"/>
          </a:xfrm>
          <a:prstGeom prst="rect">
            <a:avLst/>
          </a:prstGeom>
          <a:noFill/>
        </p:spPr>
        <p:txBody>
          <a:bodyPr wrap="square" lIns="91440" tIns="45720" rIns="91440" bIns="45720" rtlCol="0" anchor="t">
            <a:spAutoFit/>
          </a:bodyPr>
          <a:lstStyle/>
          <a:p>
            <a:endParaRPr lang="en-US" dirty="0">
              <a:latin typeface="Calibri"/>
              <a:cs typeface="Calibri"/>
            </a:endParaRPr>
          </a:p>
          <a:p>
            <a:endParaRPr lang="en-US" dirty="0">
              <a:latin typeface="Calibri"/>
              <a:cs typeface="Calibri"/>
            </a:endParaRPr>
          </a:p>
          <a:p>
            <a:pPr marL="342900" indent="-342900">
              <a:buAutoNum type="arabicParenR"/>
            </a:pPr>
            <a:endParaRPr lang="en-US" dirty="0">
              <a:latin typeface="Calibri"/>
              <a:cs typeface="Calibri"/>
            </a:endParaRPr>
          </a:p>
          <a:p>
            <a:pPr marL="342900" indent="-342900">
              <a:buAutoNum type="arabicParenR"/>
            </a:pPr>
            <a:endParaRPr lang="en-US" dirty="0">
              <a:latin typeface="Calibri"/>
              <a:cs typeface="Calibri"/>
            </a:endParaRPr>
          </a:p>
          <a:p>
            <a:r>
              <a:rPr lang="en-US" u="sng" dirty="0">
                <a:latin typeface="Calibri"/>
                <a:cs typeface="Calibri"/>
              </a:rPr>
              <a:t>Topic Home Learning Projects </a:t>
            </a:r>
          </a:p>
          <a:p>
            <a:r>
              <a:rPr lang="en-US" dirty="0">
                <a:latin typeface="Calibri"/>
                <a:cs typeface="Calibri"/>
              </a:rPr>
              <a:t>1) A choice of suggested cross curricular tasks will be sent home at the beginning of each topic. Please encourage your child to complete as many tasks as possible ensuring a minimum of one per country to ensure they travel around the world each half term. </a:t>
            </a:r>
          </a:p>
          <a:p>
            <a:endParaRPr lang="en-US" dirty="0">
              <a:latin typeface="Calibri"/>
              <a:cs typeface="Calibri"/>
            </a:endParaRPr>
          </a:p>
          <a:p>
            <a:r>
              <a:rPr lang="en-US" dirty="0">
                <a:latin typeface="Calibri"/>
                <a:cs typeface="Calibri"/>
              </a:rPr>
              <a:t>We encourage all children to bring in their work for their class to celebrate on a Friday. Each piece of completed work will be rewarded with one entry into the big prize draw. Each child who travels around the world within the half term will receive 10 additional entries for the Big Prize Draw. The more entries your child gets the more chance they have of winning in our end of the year big prize draw. </a:t>
            </a:r>
          </a:p>
          <a:p>
            <a:r>
              <a:rPr lang="en-US" dirty="0">
                <a:latin typeface="Calibri"/>
                <a:cs typeface="Calibri"/>
              </a:rPr>
              <a:t> </a:t>
            </a:r>
            <a:endParaRPr lang="en-US" dirty="0">
              <a:ea typeface="Tahoma"/>
              <a:cs typeface="Tahoma"/>
            </a:endParaRPr>
          </a:p>
        </p:txBody>
      </p:sp>
    </p:spTree>
    <p:extLst>
      <p:ext uri="{BB962C8B-B14F-4D97-AF65-F5344CB8AC3E}">
        <p14:creationId xmlns:p14="http://schemas.microsoft.com/office/powerpoint/2010/main" val="3758841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0A5B1B-F554-9426-99D3-EDB8C5434856}"/>
              </a:ext>
            </a:extLst>
          </p:cNvPr>
          <p:cNvSpPr>
            <a:spLocks noGrp="1"/>
          </p:cNvSpPr>
          <p:nvPr>
            <p:ph type="title"/>
          </p:nvPr>
        </p:nvSpPr>
        <p:spPr>
          <a:xfrm>
            <a:off x="877533" y="618978"/>
            <a:ext cx="3455315" cy="4658954"/>
          </a:xfrm>
        </p:spPr>
        <p:txBody>
          <a:bodyPr/>
          <a:lstStyle/>
          <a:p>
            <a:pPr algn="ctr"/>
            <a:r>
              <a:rPr lang="en-US" sz="3200" dirty="0">
                <a:latin typeface="Calibri"/>
                <a:ea typeface="Tahoma"/>
                <a:cs typeface="Calibri"/>
              </a:rPr>
              <a:t>Optional </a:t>
            </a:r>
            <a:r>
              <a:rPr lang="en-US" dirty="0">
                <a:latin typeface="Calibri"/>
                <a:ea typeface="Tahoma"/>
                <a:cs typeface="Calibri"/>
              </a:rPr>
              <a:t>half-termly</a:t>
            </a:r>
            <a:r>
              <a:rPr lang="en-US" sz="3200" dirty="0">
                <a:latin typeface="Calibri"/>
                <a:ea typeface="Tahoma"/>
                <a:cs typeface="Calibri"/>
              </a:rPr>
              <a:t> activities –</a:t>
            </a:r>
            <a:br>
              <a:rPr lang="en-US" sz="3200" dirty="0">
                <a:latin typeface="Calibri" panose="020F0502020204030204" pitchFamily="34" charset="0"/>
                <a:ea typeface="Tahoma" panose="020B0604030504040204" pitchFamily="34" charset="0"/>
                <a:cs typeface="Calibri" panose="020F0502020204030204" pitchFamily="34" charset="0"/>
              </a:rPr>
            </a:br>
            <a:r>
              <a:rPr lang="en-GB" dirty="0">
                <a:latin typeface="Calibri"/>
                <a:cs typeface="Calibri"/>
              </a:rPr>
              <a:t>Life Skills</a:t>
            </a:r>
          </a:p>
        </p:txBody>
      </p:sp>
      <p:sp>
        <p:nvSpPr>
          <p:cNvPr id="3" name="Text Placeholder 2">
            <a:extLst>
              <a:ext uri="{FF2B5EF4-FFF2-40B4-BE49-F238E27FC236}">
                <a16:creationId xmlns:a16="http://schemas.microsoft.com/office/drawing/2014/main" id="{307B66AB-FCED-85E1-9B66-765065BF1F2F}"/>
              </a:ext>
            </a:extLst>
          </p:cNvPr>
          <p:cNvSpPr>
            <a:spLocks noGrp="1"/>
          </p:cNvSpPr>
          <p:nvPr>
            <p:ph type="body" idx="1"/>
          </p:nvPr>
        </p:nvSpPr>
        <p:spPr>
          <a:xfrm>
            <a:off x="5119260" y="1069145"/>
            <a:ext cx="3673047" cy="4994030"/>
          </a:xfrm>
        </p:spPr>
        <p:txBody>
          <a:bodyPr>
            <a:normAutofit/>
          </a:bodyPr>
          <a:lstStyle/>
          <a:p>
            <a:r>
              <a:rPr lang="en-US" sz="1800" cap="none" dirty="0">
                <a:solidFill>
                  <a:schemeClr val="tx1"/>
                </a:solidFill>
                <a:latin typeface="Calibri"/>
                <a:cs typeface="Calibri"/>
              </a:rPr>
              <a:t>2) Life Skills Activities – A focus life skill will be set each half term and your child is encouraged to try and show this during the half term. We encourage all children to bring in evidence of this for their class to celebrate on a Friday. Each half term a child will be chosen as the life skills champion for the class. The winner will receive a gold star pin badge. </a:t>
            </a:r>
          </a:p>
          <a:p>
            <a:endParaRPr lang="en-GB" dirty="0"/>
          </a:p>
        </p:txBody>
      </p:sp>
    </p:spTree>
    <p:extLst>
      <p:ext uri="{BB962C8B-B14F-4D97-AF65-F5344CB8AC3E}">
        <p14:creationId xmlns:p14="http://schemas.microsoft.com/office/powerpoint/2010/main" val="289663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9465EC-DB0B-7C49-B724-18F57CC81A8A}"/>
              </a:ext>
            </a:extLst>
          </p:cNvPr>
          <p:cNvSpPr txBox="1"/>
          <p:nvPr/>
        </p:nvSpPr>
        <p:spPr>
          <a:xfrm>
            <a:off x="4712676" y="923105"/>
            <a:ext cx="4290715" cy="4524315"/>
          </a:xfrm>
          <a:prstGeom prst="rect">
            <a:avLst/>
          </a:prstGeom>
          <a:noFill/>
        </p:spPr>
        <p:txBody>
          <a:bodyPr wrap="square" lIns="91440" tIns="45720" rIns="91440" bIns="45720" rtlCol="0" anchor="t">
            <a:spAutoFit/>
          </a:bodyPr>
          <a:lstStyle/>
          <a:p>
            <a:endParaRPr lang="en-US" dirty="0">
              <a:latin typeface="Calibri"/>
              <a:ea typeface="Tahoma"/>
              <a:cs typeface="Tahoma"/>
            </a:endParaRPr>
          </a:p>
          <a:p>
            <a:r>
              <a:rPr lang="en-US" dirty="0">
                <a:latin typeface="Calibri"/>
                <a:ea typeface="Tahoma"/>
                <a:cs typeface="Tahoma"/>
              </a:rPr>
              <a:t>3) Curious Challenges and Brain Boosters – As part of our Feel-Good Friday, a suggested Curious Challenge and Brain Booster are set each week for your child to choose to complete at home if they wish. We also set one Deeper Thinking Question each week. These all focus on good Mental Health. </a:t>
            </a:r>
          </a:p>
          <a:p>
            <a:endParaRPr lang="en-US" dirty="0">
              <a:latin typeface="Calibri"/>
              <a:ea typeface="Tahoma"/>
              <a:cs typeface="Tahoma"/>
            </a:endParaRPr>
          </a:p>
          <a:p>
            <a:r>
              <a:rPr lang="en-US" dirty="0">
                <a:latin typeface="Calibri"/>
                <a:ea typeface="Tahoma"/>
                <a:cs typeface="Tahoma"/>
              </a:rPr>
              <a:t>We encourage all children to bring in evidence of this for their class to celebrate on a Friday. Each half term a child will be chosen as the Mental Health Champion for the class. The winner will receive a smiley face pin badge </a:t>
            </a:r>
            <a:r>
              <a:rPr lang="en-US" dirty="0">
                <a:latin typeface="Calibri"/>
                <a:ea typeface="Tahoma"/>
                <a:cs typeface="Tahoma"/>
                <a:sym typeface="Wingdings" panose="05000000000000000000" pitchFamily="2" charset="2"/>
              </a:rPr>
              <a:t></a:t>
            </a:r>
            <a:endParaRPr lang="en-US" dirty="0">
              <a:latin typeface="Calibri"/>
              <a:ea typeface="Tahoma"/>
              <a:cs typeface="Tahoma"/>
            </a:endParaRPr>
          </a:p>
          <a:p>
            <a:endParaRPr lang="en-US" dirty="0">
              <a:latin typeface="Calibri"/>
              <a:cs typeface="Calibri"/>
            </a:endParaRPr>
          </a:p>
        </p:txBody>
      </p:sp>
      <p:sp>
        <p:nvSpPr>
          <p:cNvPr id="5" name="TextBox 4">
            <a:extLst>
              <a:ext uri="{FF2B5EF4-FFF2-40B4-BE49-F238E27FC236}">
                <a16:creationId xmlns:a16="http://schemas.microsoft.com/office/drawing/2014/main" id="{7C29D54B-318E-6305-40D0-BC0FB9C2B705}"/>
              </a:ext>
            </a:extLst>
          </p:cNvPr>
          <p:cNvSpPr txBox="1"/>
          <p:nvPr/>
        </p:nvSpPr>
        <p:spPr>
          <a:xfrm>
            <a:off x="914400" y="1386059"/>
            <a:ext cx="3108959" cy="3477875"/>
          </a:xfrm>
          <a:prstGeom prst="rect">
            <a:avLst/>
          </a:prstGeom>
          <a:noFill/>
        </p:spPr>
        <p:txBody>
          <a:bodyPr wrap="square">
            <a:spAutoFit/>
          </a:bodyPr>
          <a:lstStyle/>
          <a:p>
            <a:br>
              <a:rPr lang="en-US" sz="4400" dirty="0">
                <a:solidFill>
                  <a:schemeClr val="bg1"/>
                </a:solidFill>
                <a:latin typeface="Calibri" panose="020F0502020204030204" pitchFamily="34" charset="0"/>
                <a:ea typeface="Tahoma" panose="020B0604030504040204" pitchFamily="34" charset="0"/>
                <a:cs typeface="Calibri" panose="020F0502020204030204" pitchFamily="34" charset="0"/>
              </a:rPr>
            </a:br>
            <a:r>
              <a:rPr lang="en-GB" sz="4400" dirty="0">
                <a:solidFill>
                  <a:schemeClr val="bg1"/>
                </a:solidFill>
                <a:latin typeface="Calibri" panose="020F0502020204030204" pitchFamily="34" charset="0"/>
                <a:ea typeface="Tahoma" panose="020B0604030504040204" pitchFamily="34" charset="0"/>
                <a:cs typeface="Calibri" panose="020F0502020204030204" pitchFamily="34" charset="0"/>
              </a:rPr>
              <a:t>Curious Challenges and Brain Boosters</a:t>
            </a:r>
            <a:endParaRPr lang="en-GB" sz="4400" dirty="0">
              <a:solidFill>
                <a:schemeClr val="bg1"/>
              </a:solidFill>
            </a:endParaRPr>
          </a:p>
        </p:txBody>
      </p:sp>
    </p:spTree>
    <p:extLst>
      <p:ext uri="{BB962C8B-B14F-4D97-AF65-F5344CB8AC3E}">
        <p14:creationId xmlns:p14="http://schemas.microsoft.com/office/powerpoint/2010/main" val="214408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Shape 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443345" y="1130603"/>
            <a:ext cx="3028354" cy="4596794"/>
          </a:xfrm>
          <a:prstGeom prst="rect">
            <a:avLst/>
          </a:prstGeom>
        </p:spPr>
        <p:txBody>
          <a:bodyPr vert="horz" lIns="91440" tIns="45720" rIns="91440" bIns="45720" rtlCol="0" anchor="ctr">
            <a:normAutofit/>
          </a:bodyPr>
          <a:lstStyle/>
          <a:p>
            <a:pPr defTabSz="457200">
              <a:spcAft>
                <a:spcPts val="600"/>
              </a:spcAft>
            </a:pPr>
            <a:r>
              <a:rPr lang="en-US" sz="4000" dirty="0">
                <a:solidFill>
                  <a:srgbClr val="EBEBEB"/>
                </a:solidFill>
                <a:latin typeface="Calibri" panose="020F0502020204030204" pitchFamily="34" charset="0"/>
                <a:ea typeface="Tahoma" panose="020B0604030504040204" pitchFamily="34" charset="0"/>
                <a:cs typeface="Calibri" panose="020F0502020204030204" pitchFamily="34" charset="0"/>
              </a:rPr>
              <a:t>Further Information</a:t>
            </a:r>
          </a:p>
        </p:txBody>
      </p:sp>
      <p:sp>
        <p:nvSpPr>
          <p:cNvPr id="22" name="TextBox 21">
            <a:extLst>
              <a:ext uri="{FF2B5EF4-FFF2-40B4-BE49-F238E27FC236}">
                <a16:creationId xmlns:a16="http://schemas.microsoft.com/office/drawing/2014/main" id="{E4996BC2-49E8-8644-8DAE-9AC46EF51B6F}"/>
              </a:ext>
            </a:extLst>
          </p:cNvPr>
          <p:cNvSpPr txBox="1"/>
          <p:nvPr/>
        </p:nvSpPr>
        <p:spPr>
          <a:xfrm>
            <a:off x="4425011" y="1198574"/>
            <a:ext cx="4476534" cy="5663089"/>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Please ensure that all items from home are named so they can be returned should your child misplace them. </a:t>
            </a:r>
          </a:p>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Reading books should be in school every day. Books will be changed every Friday. Please ensure the reading diary has been signed. </a:t>
            </a:r>
          </a:p>
          <a:p>
            <a:pPr marL="285750" indent="-285750">
              <a:spcAft>
                <a:spcPts val="600"/>
              </a:spcAft>
              <a:buFont typeface="Arial" panose="020B0604020202020204" pitchFamily="34" charset="0"/>
              <a:buChar char="•"/>
            </a:pPr>
            <a:r>
              <a:rPr lang="en-US" dirty="0">
                <a:latin typeface="Calibri"/>
                <a:cs typeface="Calibri"/>
              </a:rPr>
              <a:t>Please ensure your child has their water bottle in school every day with water in. They may bring in a separate drink for lunchtimes. </a:t>
            </a:r>
          </a:p>
          <a:p>
            <a:pPr marL="285750" indent="-285750">
              <a:spcAft>
                <a:spcPts val="600"/>
              </a:spcAft>
              <a:buFont typeface="Arial" panose="020B0604020202020204" pitchFamily="34" charset="0"/>
              <a:buChar char="•"/>
            </a:pPr>
            <a:r>
              <a:rPr lang="en-US" dirty="0">
                <a:latin typeface="Calibri"/>
                <a:cs typeface="Calibri"/>
              </a:rPr>
              <a:t>Should you have any queries or need to speak to your child’s teacher, please email using the class email address or ring the school office and request for a telephone call home.  </a:t>
            </a:r>
            <a:r>
              <a:rPr lang="en-US" dirty="0">
                <a:latin typeface="Calibri"/>
                <a:ea typeface="Tahoma"/>
                <a:cs typeface="Tahoma"/>
              </a:rPr>
              <a:t>You can also contact the parent liaison lead should you prefer or have any whole school concerns or feedback.  </a:t>
            </a:r>
          </a:p>
          <a:p>
            <a:pPr marL="285750" indent="-285750">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429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7BCC2A4F-FC67-4FAD-BF65-923E061F9DDD}"/>
              </a:ext>
            </a:extLst>
          </p:cNvPr>
          <p:cNvSpPr txBox="1"/>
          <p:nvPr/>
        </p:nvSpPr>
        <p:spPr>
          <a:xfrm>
            <a:off x="866215" y="973668"/>
            <a:ext cx="6571060" cy="70696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defTabSz="457200">
              <a:spcAft>
                <a:spcPts val="600"/>
              </a:spcAft>
            </a:pPr>
            <a:r>
              <a:rPr lang="en-US" sz="5400" b="0" i="0" kern="1200" dirty="0">
                <a:solidFill>
                  <a:srgbClr val="EBEBEB"/>
                </a:solidFill>
                <a:latin typeface="Calibri" panose="020F0502020204030204" pitchFamily="34" charset="0"/>
                <a:ea typeface="+mj-ea"/>
                <a:cs typeface="Calibri" panose="020F0502020204030204" pitchFamily="34" charset="0"/>
              </a:rPr>
              <a:t>VALLEY'S VISION</a:t>
            </a:r>
          </a:p>
        </p:txBody>
      </p:sp>
      <p:sp>
        <p:nvSpPr>
          <p:cNvPr id="3" name="Rectangle 2">
            <a:extLst>
              <a:ext uri="{FF2B5EF4-FFF2-40B4-BE49-F238E27FC236}">
                <a16:creationId xmlns:a16="http://schemas.microsoft.com/office/drawing/2014/main" id="{8A7B93FB-BBD7-435E-A400-0F8213CD649C}"/>
              </a:ext>
            </a:extLst>
          </p:cNvPr>
          <p:cNvSpPr/>
          <p:nvPr/>
        </p:nvSpPr>
        <p:spPr>
          <a:xfrm>
            <a:off x="866215" y="2603500"/>
            <a:ext cx="4797985" cy="3416300"/>
          </a:xfrm>
          <a:prstGeom prst="rect">
            <a:avLst/>
          </a:prstGeom>
        </p:spPr>
        <p:txBody>
          <a:bodyPr vert="horz" lIns="91440" tIns="45720" rIns="91440" bIns="45720" rtlCol="0" anchor="ctr">
            <a:noAutofit/>
          </a:bodyPr>
          <a:lstStyle/>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GROWING AND LEARNING TOGETHER TO BE THE BEST WE CAN BE!</a:t>
            </a:r>
          </a:p>
          <a:p>
            <a:pPr marL="90170" marR="90170" defTabSz="457200">
              <a:spcBef>
                <a:spcPts val="1000"/>
              </a:spcBef>
              <a:spcAft>
                <a:spcPts val="0"/>
              </a:spcAft>
              <a:buClr>
                <a:schemeClr val="accent1"/>
              </a:buClr>
              <a:buSzPct val="80000"/>
              <a:buFont typeface="Wingdings 3" charset="2"/>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We always…</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ASPIRE for excellence  </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ENJOY learning</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ACHIEVE success</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CHALLENGE ourselves further.</a:t>
            </a:r>
            <a:endParaRPr lang="en-US" dirty="0">
              <a:solidFill>
                <a:schemeClr val="tx1">
                  <a:lumMod val="75000"/>
                  <a:lumOff val="25000"/>
                </a:schemeClr>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7266D91-2A1B-4629-8D40-40921ACE05DF}"/>
              </a:ext>
            </a:extLst>
          </p:cNvPr>
          <p:cNvPicPr>
            <a:picLocks noChangeAspect="1"/>
          </p:cNvPicPr>
          <p:nvPr/>
        </p:nvPicPr>
        <p:blipFill>
          <a:blip r:embed="rId4"/>
          <a:stretch>
            <a:fillRect/>
          </a:stretch>
        </p:blipFill>
        <p:spPr>
          <a:xfrm>
            <a:off x="6397346" y="3140167"/>
            <a:ext cx="1928117" cy="2338731"/>
          </a:xfrm>
          <a:prstGeom prst="roundRect">
            <a:avLst>
              <a:gd name="adj" fmla="val 32445"/>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5383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60071-8DFF-43F6-B599-3C6DAC94B44B}"/>
              </a:ext>
            </a:extLst>
          </p:cNvPr>
          <p:cNvSpPr>
            <a:spLocks noGrp="1"/>
          </p:cNvSpPr>
          <p:nvPr>
            <p:ph type="ctrTitle"/>
          </p:nvPr>
        </p:nvSpPr>
        <p:spPr>
          <a:xfrm>
            <a:off x="6286541" y="1241266"/>
            <a:ext cx="2370762" cy="3153753"/>
          </a:xfrm>
        </p:spPr>
        <p:txBody>
          <a:bodyPr vert="horz" lIns="91440" tIns="45720" rIns="91440" bIns="45720" rtlCol="0">
            <a:normAutofit/>
          </a:bodyPr>
          <a:lstStyle/>
          <a:p>
            <a:r>
              <a:rPr lang="en-US" sz="5400" b="0" i="0" kern="1200">
                <a:solidFill>
                  <a:srgbClr val="EBEBEB"/>
                </a:solidFill>
                <a:latin typeface="Calibri" panose="020F0502020204030204" pitchFamily="34" charset="0"/>
                <a:cs typeface="Calibri" panose="020F0502020204030204" pitchFamily="34" charset="0"/>
              </a:rPr>
              <a:t>Valley Values </a:t>
            </a:r>
          </a:p>
        </p:txBody>
      </p:sp>
      <p:pic>
        <p:nvPicPr>
          <p:cNvPr id="8" name="Picture 7"/>
          <p:cNvPicPr>
            <a:picLocks noChangeAspect="1"/>
          </p:cNvPicPr>
          <p:nvPr/>
        </p:nvPicPr>
        <p:blipFill>
          <a:blip r:embed="rId3"/>
          <a:stretch>
            <a:fillRect/>
          </a:stretch>
        </p:blipFill>
        <p:spPr>
          <a:xfrm>
            <a:off x="152400" y="304800"/>
            <a:ext cx="5869709" cy="6143625"/>
          </a:xfrm>
          <a:prstGeom prst="rect">
            <a:avLst/>
          </a:prstGeom>
        </p:spPr>
      </p:pic>
    </p:spTree>
    <p:extLst>
      <p:ext uri="{BB962C8B-B14F-4D97-AF65-F5344CB8AC3E}">
        <p14:creationId xmlns:p14="http://schemas.microsoft.com/office/powerpoint/2010/main" val="311869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https://ukc-powerpoint.officeapps.live.com/pods/GetClipboardImage.ashx?Id=bb10f7cb-d10b-4d75-b1ff-fc9291ca095b&amp;DC=GUK2&amp;pkey=567c93a4-a3c2-420f-af62-269043e00b2c&amp;wdwaccluster=GU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6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ukc-powerpoint.officeapps.live.com/pods/GetClipboardImage.ashx?Id=d0213fea-6029-4754-bc53-5d39b70c7bd4&amp;DC=GUK4&amp;pkey=57ec5bb0-412f-4854-9d20-642b8ff87abc&amp;wdwaccluster=GU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637257" y="2493367"/>
            <a:ext cx="2834441" cy="1276056"/>
          </a:xfrm>
        </p:spPr>
        <p:txBody>
          <a:bodyPr anchor="ctr">
            <a:noAutofit/>
          </a:bodyPr>
          <a:lstStyle/>
          <a:p>
            <a:r>
              <a:rPr lang="en-US" sz="5400" dirty="0">
                <a:solidFill>
                  <a:schemeClr val="tx1"/>
                </a:solidFill>
                <a:latin typeface="Calibri" panose="020F0502020204030204" pitchFamily="34" charset="0"/>
                <a:ea typeface="Tahoma" panose="020B0604030504040204" pitchFamily="34" charset="0"/>
                <a:cs typeface="Calibri" panose="020F0502020204030204" pitchFamily="34" charset="0"/>
              </a:rPr>
              <a:t>A Typical Day</a:t>
            </a:r>
          </a:p>
        </p:txBody>
      </p:sp>
      <p:sp>
        <p:nvSpPr>
          <p:cNvPr id="8" name="TextBox 7">
            <a:extLst>
              <a:ext uri="{FF2B5EF4-FFF2-40B4-BE49-F238E27FC236}">
                <a16:creationId xmlns:a16="http://schemas.microsoft.com/office/drawing/2014/main" id="{424C5F9D-9770-5D4E-BC6C-3BE2F8B90F3E}"/>
              </a:ext>
            </a:extLst>
          </p:cNvPr>
          <p:cNvSpPr txBox="1"/>
          <p:nvPr/>
        </p:nvSpPr>
        <p:spPr>
          <a:xfrm>
            <a:off x="3890478" y="877466"/>
            <a:ext cx="4936022" cy="4893647"/>
          </a:xfrm>
          <a:prstGeom prst="rect">
            <a:avLst/>
          </a:prstGeom>
          <a:noFill/>
        </p:spPr>
        <p:txBody>
          <a:bodyPr wrap="square" rtlCol="0">
            <a:spAutoFit/>
          </a:bodyPr>
          <a:lstStyle/>
          <a:p>
            <a:pPr>
              <a:spcAft>
                <a:spcPts val="600"/>
              </a:spcAft>
            </a:pPr>
            <a:r>
              <a:rPr lang="en-US" dirty="0">
                <a:solidFill>
                  <a:schemeClr val="bg1"/>
                </a:solidFill>
                <a:latin typeface="Calibri" panose="020F0502020204030204" pitchFamily="34" charset="0"/>
                <a:cs typeface="Calibri" panose="020F0502020204030204" pitchFamily="34" charset="0"/>
              </a:rPr>
              <a:t>8.30 – 8.45 – Challenge of the Day </a:t>
            </a:r>
          </a:p>
          <a:p>
            <a:pPr>
              <a:spcAft>
                <a:spcPts val="600"/>
              </a:spcAft>
            </a:pPr>
            <a:r>
              <a:rPr lang="en-US" dirty="0">
                <a:solidFill>
                  <a:schemeClr val="bg1"/>
                </a:solidFill>
                <a:latin typeface="Calibri" panose="020F0502020204030204" pitchFamily="34" charset="0"/>
                <a:cs typeface="Calibri" panose="020F0502020204030204" pitchFamily="34" charset="0"/>
              </a:rPr>
              <a:t>8.45 – 9.00 – Register and Activate</a:t>
            </a:r>
          </a:p>
          <a:p>
            <a:pPr>
              <a:spcAft>
                <a:spcPts val="600"/>
              </a:spcAft>
            </a:pPr>
            <a:r>
              <a:rPr lang="en-US" dirty="0">
                <a:solidFill>
                  <a:schemeClr val="bg1"/>
                </a:solidFill>
                <a:latin typeface="Calibri" panose="020F0502020204030204" pitchFamily="34" charset="0"/>
                <a:cs typeface="Calibri" panose="020F0502020204030204" pitchFamily="34" charset="0"/>
              </a:rPr>
              <a:t>9.00 – 9.20 – Assembly/PSHE</a:t>
            </a:r>
          </a:p>
          <a:p>
            <a:pPr>
              <a:spcAft>
                <a:spcPts val="600"/>
              </a:spcAft>
            </a:pPr>
            <a:r>
              <a:rPr lang="en-US" dirty="0">
                <a:solidFill>
                  <a:schemeClr val="bg1"/>
                </a:solidFill>
                <a:latin typeface="Calibri" panose="020F0502020204030204" pitchFamily="34" charset="0"/>
                <a:cs typeface="Calibri" panose="020F0502020204030204" pitchFamily="34" charset="0"/>
              </a:rPr>
              <a:t>9.20 – 9.45 – Phonics</a:t>
            </a:r>
          </a:p>
          <a:p>
            <a:pPr>
              <a:spcAft>
                <a:spcPts val="600"/>
              </a:spcAft>
            </a:pPr>
            <a:r>
              <a:rPr lang="en-US" dirty="0">
                <a:solidFill>
                  <a:schemeClr val="bg1"/>
                </a:solidFill>
                <a:latin typeface="Calibri" panose="020F0502020204030204" pitchFamily="34" charset="0"/>
                <a:cs typeface="Calibri" panose="020F0502020204030204" pitchFamily="34" charset="0"/>
              </a:rPr>
              <a:t>9.45 – 11.00 – English, including Reading Skills</a:t>
            </a:r>
          </a:p>
          <a:p>
            <a:pPr>
              <a:spcAft>
                <a:spcPts val="600"/>
              </a:spcAft>
            </a:pPr>
            <a:r>
              <a:rPr lang="en-US" dirty="0">
                <a:solidFill>
                  <a:schemeClr val="bg1"/>
                </a:solidFill>
                <a:latin typeface="Calibri" panose="020F0502020204030204" pitchFamily="34" charset="0"/>
                <a:cs typeface="Calibri" panose="020F0502020204030204" pitchFamily="34" charset="0"/>
              </a:rPr>
              <a:t>11.00 – 11.15 – Play &amp; Snack</a:t>
            </a:r>
          </a:p>
          <a:p>
            <a:pPr>
              <a:spcAft>
                <a:spcPts val="600"/>
              </a:spcAft>
            </a:pPr>
            <a:r>
              <a:rPr lang="en-US" dirty="0">
                <a:solidFill>
                  <a:schemeClr val="bg1"/>
                </a:solidFill>
                <a:latin typeface="Calibri" panose="020F0502020204030204" pitchFamily="34" charset="0"/>
                <a:cs typeface="Calibri" panose="020F0502020204030204" pitchFamily="34" charset="0"/>
              </a:rPr>
              <a:t>11.15 – 12.30 – </a:t>
            </a:r>
            <a:r>
              <a:rPr lang="en-US" dirty="0" err="1">
                <a:solidFill>
                  <a:schemeClr val="bg1"/>
                </a:solidFill>
                <a:latin typeface="Calibri" panose="020F0502020204030204" pitchFamily="34" charset="0"/>
                <a:cs typeface="Calibri" panose="020F0502020204030204" pitchFamily="34" charset="0"/>
              </a:rPr>
              <a:t>Maths</a:t>
            </a:r>
            <a:r>
              <a:rPr lang="en-US" dirty="0">
                <a:solidFill>
                  <a:schemeClr val="bg1"/>
                </a:solidFill>
                <a:latin typeface="Calibri" panose="020F0502020204030204" pitchFamily="34" charset="0"/>
                <a:cs typeface="Calibri" panose="020F0502020204030204" pitchFamily="34" charset="0"/>
              </a:rPr>
              <a:t>, including key skills</a:t>
            </a:r>
          </a:p>
          <a:p>
            <a:pPr>
              <a:spcAft>
                <a:spcPts val="600"/>
              </a:spcAft>
            </a:pPr>
            <a:r>
              <a:rPr lang="en-US" dirty="0">
                <a:solidFill>
                  <a:schemeClr val="bg1"/>
                </a:solidFill>
                <a:latin typeface="Calibri" panose="020F0502020204030204" pitchFamily="34" charset="0"/>
                <a:cs typeface="Calibri" panose="020F0502020204030204" pitchFamily="34" charset="0"/>
              </a:rPr>
              <a:t>12.30 – 1.30 – Lunch, including 15 minutes reading </a:t>
            </a:r>
          </a:p>
          <a:p>
            <a:pPr>
              <a:spcAft>
                <a:spcPts val="600"/>
              </a:spcAft>
            </a:pPr>
            <a:r>
              <a:rPr lang="en-US" dirty="0">
                <a:solidFill>
                  <a:schemeClr val="bg1"/>
                </a:solidFill>
                <a:latin typeface="Calibri" panose="020F0502020204030204" pitchFamily="34" charset="0"/>
                <a:cs typeface="Calibri" panose="020F0502020204030204" pitchFamily="34" charset="0"/>
              </a:rPr>
              <a:t>1.30 – 1.35 – Register and Activate</a:t>
            </a:r>
          </a:p>
          <a:p>
            <a:pPr>
              <a:spcAft>
                <a:spcPts val="600"/>
              </a:spcAft>
            </a:pPr>
            <a:r>
              <a:rPr lang="en-US" dirty="0">
                <a:solidFill>
                  <a:schemeClr val="bg1"/>
                </a:solidFill>
                <a:latin typeface="Calibri"/>
                <a:cs typeface="Calibri"/>
              </a:rPr>
              <a:t>1.35 – 3.05 – Foundation Subject lessons</a:t>
            </a:r>
          </a:p>
          <a:p>
            <a:pPr>
              <a:spcAft>
                <a:spcPts val="600"/>
              </a:spcAft>
            </a:pPr>
            <a:r>
              <a:rPr lang="en-US" dirty="0">
                <a:solidFill>
                  <a:schemeClr val="bg1"/>
                </a:solidFill>
                <a:latin typeface="Calibri"/>
                <a:cs typeface="Calibri"/>
              </a:rPr>
              <a:t>Science, Topic, Computing, PE, Music, RE, Guided Reading, Handwriting, Spellings</a:t>
            </a:r>
            <a:endParaRPr lang="en-US" dirty="0">
              <a:solidFill>
                <a:schemeClr val="bg1"/>
              </a:solidFill>
              <a:ea typeface="Tahoma" pitchFamily="34" charset="0"/>
              <a:cs typeface="Tahoma" pitchFamily="34" charset="0"/>
            </a:endParaRPr>
          </a:p>
          <a:p>
            <a:pPr>
              <a:spcAft>
                <a:spcPts val="600"/>
              </a:spcAft>
            </a:pPr>
            <a:r>
              <a:rPr lang="en-US" dirty="0">
                <a:solidFill>
                  <a:schemeClr val="bg1"/>
                </a:solidFill>
                <a:latin typeface="Calibri" panose="020F0502020204030204" pitchFamily="34" charset="0"/>
                <a:cs typeface="Calibri" panose="020F0502020204030204" pitchFamily="34" charset="0"/>
              </a:rPr>
              <a:t>3.05 – 3.20 – Mental Health focus &amp; Story</a:t>
            </a:r>
          </a:p>
          <a:p>
            <a:pPr>
              <a:spcAft>
                <a:spcPts val="600"/>
              </a:spcAft>
            </a:pPr>
            <a:r>
              <a:rPr lang="en-US" dirty="0">
                <a:solidFill>
                  <a:schemeClr val="bg1"/>
                </a:solidFill>
                <a:latin typeface="Calibri" panose="020F0502020204030204" pitchFamily="34" charset="0"/>
                <a:cs typeface="Calibri" panose="020F0502020204030204" pitchFamily="34" charset="0"/>
              </a:rPr>
              <a:t>3.20 – Home time</a:t>
            </a:r>
          </a:p>
        </p:txBody>
      </p:sp>
    </p:spTree>
    <p:extLst>
      <p:ext uri="{BB962C8B-B14F-4D97-AF65-F5344CB8AC3E}">
        <p14:creationId xmlns:p14="http://schemas.microsoft.com/office/powerpoint/2010/main" val="36280592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637257" y="2493367"/>
            <a:ext cx="2456676" cy="1276056"/>
          </a:xfrm>
        </p:spPr>
        <p:txBody>
          <a:bodyPr anchor="ctr">
            <a:noAutofit/>
          </a:bodyPr>
          <a:lstStyle/>
          <a:p>
            <a:r>
              <a:rPr lang="en-US" sz="5400" dirty="0">
                <a:solidFill>
                  <a:schemeClr val="tx1"/>
                </a:solidFill>
                <a:latin typeface="Calibri" panose="020F0502020204030204" pitchFamily="34" charset="0"/>
                <a:ea typeface="Tahoma" panose="020B0604030504040204" pitchFamily="34" charset="0"/>
                <a:cs typeface="Calibri" panose="020F0502020204030204" pitchFamily="34" charset="0"/>
              </a:rPr>
              <a:t>English</a:t>
            </a:r>
            <a:br>
              <a:rPr lang="en-US" sz="5400" dirty="0">
                <a:solidFill>
                  <a:schemeClr val="tx1"/>
                </a:solidFill>
                <a:latin typeface="Calibri" panose="020F0502020204030204" pitchFamily="34" charset="0"/>
                <a:ea typeface="Tahoma" panose="020B0604030504040204" pitchFamily="34" charset="0"/>
                <a:cs typeface="Calibri" panose="020F0502020204030204" pitchFamily="34" charset="0"/>
              </a:rPr>
            </a:br>
            <a:endParaRPr lang="en-US" sz="54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5" name="TextBox 4"/>
          <p:cNvSpPr txBox="1"/>
          <p:nvPr/>
        </p:nvSpPr>
        <p:spPr>
          <a:xfrm>
            <a:off x="3546764" y="647054"/>
            <a:ext cx="4987636" cy="861774"/>
          </a:xfrm>
          <a:prstGeom prst="rect">
            <a:avLst/>
          </a:prstGeom>
          <a:noFill/>
        </p:spPr>
        <p:txBody>
          <a:bodyPr wrap="square" rtlCol="0">
            <a:spAutoFit/>
          </a:bodyPr>
          <a:lstStyle/>
          <a:p>
            <a:r>
              <a:rPr lang="en-GB" sz="1600" dirty="0">
                <a:solidFill>
                  <a:schemeClr val="bg1"/>
                </a:solidFill>
                <a:latin typeface="Calibri" panose="020F0502020204030204" pitchFamily="34" charset="0"/>
                <a:cs typeface="Calibri" panose="020F0502020204030204" pitchFamily="34" charset="0"/>
              </a:rPr>
              <a:t>Curriculum taught through Power of Reading. Two texts covered each half term.</a:t>
            </a:r>
          </a:p>
          <a:p>
            <a:r>
              <a:rPr lang="en-GB" dirty="0"/>
              <a:t>r</a:t>
            </a:r>
          </a:p>
        </p:txBody>
      </p:sp>
      <p:sp>
        <p:nvSpPr>
          <p:cNvPr id="6" name="Rectangle 5"/>
          <p:cNvSpPr/>
          <p:nvPr/>
        </p:nvSpPr>
        <p:spPr>
          <a:xfrm>
            <a:off x="3686462" y="1347909"/>
            <a:ext cx="5215101" cy="2831544"/>
          </a:xfrm>
          <a:prstGeom prst="rect">
            <a:avLst/>
          </a:prstGeom>
        </p:spPr>
        <p:txBody>
          <a:bodyPr wrap="square">
            <a:spAutoFit/>
          </a:bodyPr>
          <a:lstStyle/>
          <a:p>
            <a:pPr eaLnBrk="1" hangingPunct="1">
              <a:defRPr/>
            </a:pPr>
            <a:r>
              <a:rPr lang="en-GB" sz="1600" b="1" dirty="0">
                <a:solidFill>
                  <a:srgbClr val="000000"/>
                </a:solidFill>
                <a:latin typeface="Calibri" panose="020F0502020204030204" pitchFamily="34" charset="0"/>
                <a:cs typeface="Calibri" panose="020F0502020204030204" pitchFamily="34" charset="0"/>
              </a:rPr>
              <a:t>Key Skills:</a:t>
            </a:r>
          </a:p>
          <a:p>
            <a:pPr eaLnBrk="1" hangingPunct="1">
              <a:defRPr/>
            </a:pPr>
            <a:r>
              <a:rPr lang="en-GB" sz="1600" dirty="0">
                <a:solidFill>
                  <a:srgbClr val="000000"/>
                </a:solidFill>
                <a:latin typeface="Calibri" panose="020F0502020204030204" pitchFamily="34" charset="0"/>
                <a:cs typeface="Calibri" panose="020F0502020204030204" pitchFamily="34" charset="0"/>
              </a:rPr>
              <a:t>-Capital letters, full stops, question marks, exclamation marks, conjunctions (and/because), spelling and adjectives</a:t>
            </a:r>
          </a:p>
          <a:p>
            <a:pPr eaLnBrk="1" hangingPunct="1">
              <a:defRPr/>
            </a:pPr>
            <a:r>
              <a:rPr lang="en-GB" sz="1600" dirty="0">
                <a:solidFill>
                  <a:srgbClr val="000000"/>
                </a:solidFill>
                <a:latin typeface="Calibri" panose="020F0502020204030204" pitchFamily="34" charset="0"/>
                <a:cs typeface="Calibri" panose="020F0502020204030204" pitchFamily="34" charset="0"/>
              </a:rPr>
              <a:t>-Begin to use the suffixes –</a:t>
            </a:r>
            <a:r>
              <a:rPr lang="en-GB" sz="1600" dirty="0" err="1">
                <a:solidFill>
                  <a:srgbClr val="000000"/>
                </a:solidFill>
                <a:latin typeface="Calibri" panose="020F0502020204030204" pitchFamily="34" charset="0"/>
                <a:cs typeface="Calibri" panose="020F0502020204030204" pitchFamily="34" charset="0"/>
              </a:rPr>
              <a:t>er</a:t>
            </a:r>
            <a:r>
              <a:rPr lang="en-GB" sz="1600" dirty="0">
                <a:solidFill>
                  <a:srgbClr val="000000"/>
                </a:solidFill>
                <a:latin typeface="Calibri" panose="020F0502020204030204" pitchFamily="34" charset="0"/>
                <a:cs typeface="Calibri" panose="020F0502020204030204" pitchFamily="34" charset="0"/>
              </a:rPr>
              <a:t>, -</a:t>
            </a:r>
            <a:r>
              <a:rPr lang="en-GB" sz="1600" dirty="0" err="1">
                <a:solidFill>
                  <a:srgbClr val="000000"/>
                </a:solidFill>
                <a:latin typeface="Calibri" panose="020F0502020204030204" pitchFamily="34" charset="0"/>
                <a:cs typeface="Calibri" panose="020F0502020204030204" pitchFamily="34" charset="0"/>
              </a:rPr>
              <a:t>ing</a:t>
            </a:r>
            <a:r>
              <a:rPr lang="en-GB" sz="1600" dirty="0">
                <a:solidFill>
                  <a:srgbClr val="000000"/>
                </a:solidFill>
                <a:latin typeface="Calibri" panose="020F0502020204030204" pitchFamily="34" charset="0"/>
                <a:cs typeface="Calibri" panose="020F0502020204030204" pitchFamily="34" charset="0"/>
              </a:rPr>
              <a:t>, -</a:t>
            </a:r>
            <a:r>
              <a:rPr lang="en-GB" sz="1600" dirty="0" err="1">
                <a:solidFill>
                  <a:srgbClr val="000000"/>
                </a:solidFill>
                <a:latin typeface="Calibri" panose="020F0502020204030204" pitchFamily="34" charset="0"/>
                <a:cs typeface="Calibri" panose="020F0502020204030204" pitchFamily="34" charset="0"/>
              </a:rPr>
              <a:t>ed</a:t>
            </a:r>
            <a:r>
              <a:rPr lang="en-GB" sz="1600" dirty="0">
                <a:solidFill>
                  <a:srgbClr val="000000"/>
                </a:solidFill>
                <a:latin typeface="Calibri" panose="020F0502020204030204" pitchFamily="34" charset="0"/>
                <a:cs typeface="Calibri" panose="020F0502020204030204" pitchFamily="34" charset="0"/>
              </a:rPr>
              <a:t>, -</a:t>
            </a:r>
            <a:r>
              <a:rPr lang="en-GB" sz="1600" dirty="0" err="1">
                <a:solidFill>
                  <a:srgbClr val="000000"/>
                </a:solidFill>
                <a:latin typeface="Calibri" panose="020F0502020204030204" pitchFamily="34" charset="0"/>
                <a:cs typeface="Calibri" panose="020F0502020204030204" pitchFamily="34" charset="0"/>
              </a:rPr>
              <a:t>est</a:t>
            </a:r>
            <a:r>
              <a:rPr lang="en-GB" sz="1600" dirty="0">
                <a:solidFill>
                  <a:srgbClr val="000000"/>
                </a:solidFill>
                <a:latin typeface="Calibri" panose="020F0502020204030204" pitchFamily="34" charset="0"/>
                <a:cs typeface="Calibri" panose="020F0502020204030204" pitchFamily="34" charset="0"/>
              </a:rPr>
              <a:t> and the prefix –un</a:t>
            </a:r>
          </a:p>
          <a:p>
            <a:pPr eaLnBrk="1" hangingPunct="1">
              <a:defRPr/>
            </a:pPr>
            <a:r>
              <a:rPr lang="en-GB" sz="1600" dirty="0">
                <a:solidFill>
                  <a:srgbClr val="000000"/>
                </a:solidFill>
                <a:latin typeface="Calibri" panose="020F0502020204030204" pitchFamily="34" charset="0"/>
                <a:cs typeface="Calibri" panose="020F0502020204030204" pitchFamily="34" charset="0"/>
              </a:rPr>
              <a:t>-Focus on speaking and listening, reading and writing</a:t>
            </a:r>
          </a:p>
          <a:p>
            <a:pPr eaLnBrk="1" hangingPunct="1">
              <a:defRPr/>
            </a:pPr>
            <a:r>
              <a:rPr lang="en-GB" sz="1600" dirty="0">
                <a:solidFill>
                  <a:srgbClr val="000000"/>
                </a:solidFill>
                <a:latin typeface="Calibri" panose="020F0502020204030204" pitchFamily="34" charset="0"/>
                <a:cs typeface="Calibri" panose="020F0502020204030204" pitchFamily="34" charset="0"/>
              </a:rPr>
              <a:t>-Skills taught through different genres</a:t>
            </a:r>
          </a:p>
          <a:p>
            <a:pPr eaLnBrk="1" hangingPunct="1">
              <a:defRPr/>
            </a:pPr>
            <a:r>
              <a:rPr lang="en-GB" sz="1600" dirty="0">
                <a:solidFill>
                  <a:srgbClr val="000000"/>
                </a:solidFill>
                <a:latin typeface="Calibri" panose="020F0502020204030204" pitchFamily="34" charset="0"/>
                <a:cs typeface="Calibri" panose="020F0502020204030204" pitchFamily="34" charset="0"/>
              </a:rPr>
              <a:t>-Designed to engage, interest and excite</a:t>
            </a:r>
          </a:p>
          <a:p>
            <a:pPr eaLnBrk="1" hangingPunct="1">
              <a:defRPr/>
            </a:pPr>
            <a:r>
              <a:rPr lang="en-GB" sz="1600" dirty="0">
                <a:solidFill>
                  <a:srgbClr val="000000"/>
                </a:solidFill>
                <a:latin typeface="Calibri" panose="020F0502020204030204" pitchFamily="34" charset="0"/>
                <a:cs typeface="Calibri" panose="020F0502020204030204" pitchFamily="34" charset="0"/>
              </a:rPr>
              <a:t>-Handwriting – Nelson. Letter formation, size of letters and positioning.</a:t>
            </a:r>
          </a:p>
          <a:p>
            <a:pPr eaLnBrk="1" hangingPunct="1">
              <a:defRPr/>
            </a:pPr>
            <a:endParaRPr lang="en-GB" dirty="0">
              <a:solidFill>
                <a:srgbClr val="000000"/>
              </a:solidFill>
            </a:endParaRPr>
          </a:p>
        </p:txBody>
      </p:sp>
      <p:sp>
        <p:nvSpPr>
          <p:cNvPr id="14" name="Rectangle 13"/>
          <p:cNvSpPr/>
          <p:nvPr/>
        </p:nvSpPr>
        <p:spPr>
          <a:xfrm>
            <a:off x="3673762" y="4161226"/>
            <a:ext cx="5329630" cy="1354217"/>
          </a:xfrm>
          <a:prstGeom prst="rect">
            <a:avLst/>
          </a:prstGeom>
        </p:spPr>
        <p:txBody>
          <a:bodyPr wrap="square">
            <a:spAutoFit/>
          </a:bodyPr>
          <a:lstStyle/>
          <a:p>
            <a:pPr eaLnBrk="1" hangingPunct="1">
              <a:defRPr/>
            </a:pPr>
            <a:r>
              <a:rPr lang="en-GB" sz="1600" b="1" dirty="0">
                <a:solidFill>
                  <a:srgbClr val="000000"/>
                </a:solidFill>
                <a:latin typeface="Calibri" panose="020F0502020204030204" pitchFamily="34" charset="0"/>
                <a:cs typeface="Calibri" panose="020F0502020204030204" pitchFamily="34" charset="0"/>
              </a:rPr>
              <a:t>Phonics</a:t>
            </a:r>
          </a:p>
          <a:p>
            <a:pPr eaLnBrk="1" hangingPunct="1">
              <a:defRPr/>
            </a:pPr>
            <a:r>
              <a:rPr lang="en-GB" sz="1600" dirty="0">
                <a:solidFill>
                  <a:srgbClr val="000000"/>
                </a:solidFill>
                <a:latin typeface="Calibri" panose="020F0502020204030204" pitchFamily="34" charset="0"/>
                <a:cs typeface="Calibri" panose="020F0502020204030204" pitchFamily="34" charset="0"/>
              </a:rPr>
              <a:t>-Read Write </a:t>
            </a:r>
            <a:r>
              <a:rPr lang="en-GB" sz="1600" dirty="0" err="1">
                <a:solidFill>
                  <a:srgbClr val="000000"/>
                </a:solidFill>
                <a:latin typeface="Calibri" panose="020F0502020204030204" pitchFamily="34" charset="0"/>
                <a:cs typeface="Calibri" panose="020F0502020204030204" pitchFamily="34" charset="0"/>
              </a:rPr>
              <a:t>Inc</a:t>
            </a:r>
            <a:endParaRPr lang="en-GB" sz="1600" dirty="0">
              <a:solidFill>
                <a:srgbClr val="000000"/>
              </a:solidFill>
              <a:latin typeface="Calibri" panose="020F0502020204030204" pitchFamily="34" charset="0"/>
              <a:cs typeface="Calibri" panose="020F0502020204030204" pitchFamily="34" charset="0"/>
            </a:endParaRPr>
          </a:p>
          <a:p>
            <a:pPr eaLnBrk="1" hangingPunct="1">
              <a:defRPr/>
            </a:pPr>
            <a:r>
              <a:rPr lang="en-GB" sz="1600" dirty="0">
                <a:solidFill>
                  <a:srgbClr val="000000"/>
                </a:solidFill>
                <a:latin typeface="Calibri" panose="020F0502020204030204" pitchFamily="34" charset="0"/>
                <a:cs typeface="Calibri" panose="020F0502020204030204" pitchFamily="34" charset="0"/>
              </a:rPr>
              <a:t>-Daily sessions</a:t>
            </a:r>
          </a:p>
          <a:p>
            <a:pPr eaLnBrk="1" hangingPunct="1">
              <a:defRPr/>
            </a:pPr>
            <a:r>
              <a:rPr lang="en-GB" sz="1600" dirty="0">
                <a:solidFill>
                  <a:srgbClr val="000000"/>
                </a:solidFill>
                <a:latin typeface="Calibri" panose="020F0502020204030204" pitchFamily="34" charset="0"/>
                <a:cs typeface="Calibri" panose="020F0502020204030204" pitchFamily="34" charset="0"/>
              </a:rPr>
              <a:t>-Children grouped by ability and assessed each half term.</a:t>
            </a:r>
          </a:p>
          <a:p>
            <a:pPr eaLnBrk="1" hangingPunct="1">
              <a:defRPr/>
            </a:pPr>
            <a:endParaRPr lang="en-GB"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6879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637257" y="2493367"/>
            <a:ext cx="2835920" cy="1276056"/>
          </a:xfrm>
        </p:spPr>
        <p:txBody>
          <a:bodyPr anchor="ctr">
            <a:noAutofit/>
          </a:bodyPr>
          <a:lstStyle/>
          <a:p>
            <a:r>
              <a:rPr lang="en-US" sz="5400" dirty="0">
                <a:solidFill>
                  <a:schemeClr val="tx1"/>
                </a:solidFill>
                <a:latin typeface="Calibri"/>
                <a:ea typeface="Tahoma"/>
                <a:cs typeface="Calibri"/>
              </a:rPr>
              <a:t>Spellings</a:t>
            </a:r>
            <a:br>
              <a:rPr lang="en-US" sz="5400" dirty="0">
                <a:latin typeface="Calibri" panose="020F0502020204030204" pitchFamily="34" charset="0"/>
                <a:ea typeface="Tahoma" panose="020B0604030504040204" pitchFamily="34" charset="0"/>
                <a:cs typeface="Calibri" panose="020F0502020204030204" pitchFamily="34" charset="0"/>
              </a:rPr>
            </a:br>
            <a:endParaRPr lang="en-US" sz="5400">
              <a:solidFill>
                <a:schemeClr val="tx1"/>
              </a:solidFill>
              <a:latin typeface="Calibri"/>
              <a:ea typeface="Tahoma"/>
              <a:cs typeface="Calibri"/>
            </a:endParaRPr>
          </a:p>
        </p:txBody>
      </p:sp>
      <p:sp>
        <p:nvSpPr>
          <p:cNvPr id="5" name="TextBox 4"/>
          <p:cNvSpPr txBox="1"/>
          <p:nvPr/>
        </p:nvSpPr>
        <p:spPr>
          <a:xfrm>
            <a:off x="3546764" y="647054"/>
            <a:ext cx="4987636" cy="615553"/>
          </a:xfrm>
          <a:prstGeom prst="rect">
            <a:avLst/>
          </a:prstGeom>
          <a:noFill/>
        </p:spPr>
        <p:txBody>
          <a:bodyPr wrap="square" lIns="91440" tIns="45720" rIns="91440" bIns="45720" rtlCol="0" anchor="t">
            <a:spAutoFit/>
          </a:bodyPr>
          <a:lstStyle/>
          <a:p>
            <a:endParaRPr lang="en-GB" sz="1600" dirty="0">
              <a:solidFill>
                <a:schemeClr val="bg1"/>
              </a:solidFill>
              <a:latin typeface="Calibri" panose="020F0502020204030204" pitchFamily="34" charset="0"/>
              <a:cs typeface="Calibri" panose="020F0502020204030204" pitchFamily="34" charset="0"/>
            </a:endParaRPr>
          </a:p>
          <a:p>
            <a:r>
              <a:rPr lang="en-GB" dirty="0"/>
              <a:t>r</a:t>
            </a:r>
          </a:p>
        </p:txBody>
      </p:sp>
      <p:sp>
        <p:nvSpPr>
          <p:cNvPr id="6" name="Rectangle 5"/>
          <p:cNvSpPr/>
          <p:nvPr/>
        </p:nvSpPr>
        <p:spPr>
          <a:xfrm>
            <a:off x="3675927" y="642094"/>
            <a:ext cx="5215101" cy="5539978"/>
          </a:xfrm>
          <a:prstGeom prst="rect">
            <a:avLst/>
          </a:prstGeom>
        </p:spPr>
        <p:txBody>
          <a:bodyPr wrap="square" lIns="91440" tIns="45720" rIns="91440" bIns="45720" anchor="t">
            <a:spAutoFit/>
          </a:bodyPr>
          <a:lstStyle/>
          <a:p>
            <a:pPr>
              <a:defRPr/>
            </a:pPr>
            <a:r>
              <a:rPr lang="en-GB" sz="1600" dirty="0">
                <a:solidFill>
                  <a:schemeClr val="bg1"/>
                </a:solidFill>
                <a:latin typeface="Calibri"/>
                <a:cs typeface="Calibri"/>
              </a:rPr>
              <a:t>Children will bring home spelling lists that include words to learn for weekly Friday assessments and half termly Wizard words.</a:t>
            </a:r>
            <a:endParaRPr lang="en-US" dirty="0">
              <a:solidFill>
                <a:schemeClr val="bg1"/>
              </a:solidFill>
              <a:ea typeface="Tahoma" pitchFamily="34" charset="0"/>
              <a:cs typeface="Tahoma" pitchFamily="34" charset="0"/>
            </a:endParaRPr>
          </a:p>
          <a:p>
            <a:pPr>
              <a:defRPr/>
            </a:pPr>
            <a:endParaRPr lang="en-GB" sz="1600" b="1" dirty="0">
              <a:solidFill>
                <a:srgbClr val="000000"/>
              </a:solidFill>
              <a:latin typeface="Calibri"/>
              <a:cs typeface="Calibri"/>
            </a:endParaRPr>
          </a:p>
          <a:p>
            <a:pPr>
              <a:defRPr/>
            </a:pPr>
            <a:r>
              <a:rPr lang="en-GB" sz="1600" b="1" dirty="0">
                <a:solidFill>
                  <a:srgbClr val="000000"/>
                </a:solidFill>
                <a:latin typeface="Calibri"/>
                <a:cs typeface="Calibri"/>
              </a:rPr>
              <a:t>Weekly spellings</a:t>
            </a:r>
            <a:endParaRPr lang="en-US" dirty="0">
              <a:ea typeface="Tahoma"/>
              <a:cs typeface="Tahoma"/>
            </a:endParaRPr>
          </a:p>
          <a:p>
            <a:pPr>
              <a:defRPr/>
            </a:pPr>
            <a:r>
              <a:rPr lang="en-GB" sz="1600" b="1" dirty="0">
                <a:solidFill>
                  <a:srgbClr val="000000"/>
                </a:solidFill>
                <a:latin typeface="Calibri"/>
                <a:cs typeface="Calibri"/>
              </a:rPr>
              <a:t>- </a:t>
            </a:r>
            <a:r>
              <a:rPr lang="en-GB" sz="1600" dirty="0">
                <a:solidFill>
                  <a:srgbClr val="000000"/>
                </a:solidFill>
                <a:latin typeface="Calibri"/>
                <a:cs typeface="Calibri"/>
              </a:rPr>
              <a:t>Spellings linked to a sound learnt in phonics </a:t>
            </a:r>
            <a:r>
              <a:rPr lang="en-GB" sz="1600" b="1" i="1" dirty="0">
                <a:solidFill>
                  <a:srgbClr val="000000"/>
                </a:solidFill>
                <a:latin typeface="Calibri"/>
                <a:ea typeface="Tahoma"/>
                <a:cs typeface="Calibri"/>
              </a:rPr>
              <a:t>- </a:t>
            </a:r>
            <a:r>
              <a:rPr lang="en-GB" sz="1600" dirty="0">
                <a:solidFill>
                  <a:srgbClr val="000000"/>
                </a:solidFill>
                <a:latin typeface="Calibri"/>
                <a:ea typeface="Tahoma"/>
                <a:cs typeface="Calibri"/>
              </a:rPr>
              <a:t>Lists will include up to 10 words and the children will be tested on 5 of them on a Friday in a variety of ways.</a:t>
            </a:r>
            <a:endParaRPr lang="en-GB" sz="1600" dirty="0">
              <a:solidFill>
                <a:srgbClr val="000000"/>
              </a:solidFill>
              <a:latin typeface="Calibri"/>
              <a:ea typeface="Tahoma" pitchFamily="34" charset="0"/>
              <a:cs typeface="Calibri"/>
            </a:endParaRPr>
          </a:p>
          <a:p>
            <a:pPr>
              <a:defRPr/>
            </a:pPr>
            <a:r>
              <a:rPr lang="en-GB" sz="1600" dirty="0">
                <a:solidFill>
                  <a:srgbClr val="000000"/>
                </a:solidFill>
                <a:latin typeface="Calibri"/>
                <a:ea typeface="Tahoma"/>
                <a:cs typeface="Calibri"/>
              </a:rPr>
              <a:t>- Teachers will assess if the children are applying new spellings in a variety of ways or are still working towards. </a:t>
            </a:r>
            <a:endParaRPr lang="en-GB" sz="1600" dirty="0">
              <a:solidFill>
                <a:srgbClr val="000000"/>
              </a:solidFill>
              <a:latin typeface="Calibri"/>
              <a:ea typeface="Tahoma" pitchFamily="34" charset="0"/>
              <a:cs typeface="Calibri"/>
            </a:endParaRPr>
          </a:p>
          <a:p>
            <a:pPr>
              <a:defRPr/>
            </a:pPr>
            <a:r>
              <a:rPr lang="en-GB" sz="1600" dirty="0">
                <a:solidFill>
                  <a:srgbClr val="000000"/>
                </a:solidFill>
                <a:latin typeface="Calibri"/>
                <a:ea typeface="Tahoma"/>
                <a:cs typeface="Calibri"/>
              </a:rPr>
              <a:t>- Children will no longer be given a score at the end of the test.</a:t>
            </a:r>
            <a:endParaRPr lang="en-GB" sz="1600" dirty="0">
              <a:solidFill>
                <a:srgbClr val="000000"/>
              </a:solidFill>
              <a:latin typeface="Calibri"/>
              <a:ea typeface="Tahoma" pitchFamily="34" charset="0"/>
              <a:cs typeface="Calibri"/>
            </a:endParaRPr>
          </a:p>
          <a:p>
            <a:pPr>
              <a:defRPr/>
            </a:pPr>
            <a:endParaRPr lang="en-GB" sz="1600" dirty="0">
              <a:solidFill>
                <a:srgbClr val="000000"/>
              </a:solidFill>
              <a:latin typeface="Calibri"/>
              <a:ea typeface="Tahoma" pitchFamily="34" charset="0"/>
              <a:cs typeface="Calibri"/>
            </a:endParaRPr>
          </a:p>
          <a:p>
            <a:pPr>
              <a:defRPr/>
            </a:pPr>
            <a:r>
              <a:rPr lang="en-GB" sz="1600" b="1" dirty="0">
                <a:solidFill>
                  <a:srgbClr val="000000"/>
                </a:solidFill>
                <a:latin typeface="Calibri"/>
                <a:ea typeface="Tahoma"/>
                <a:cs typeface="Calibri"/>
              </a:rPr>
              <a:t>Wizard words</a:t>
            </a:r>
            <a:endParaRPr lang="en-GB" sz="1600" dirty="0">
              <a:latin typeface="Tahoma"/>
              <a:ea typeface="Tahoma"/>
              <a:cs typeface="Tahoma"/>
            </a:endParaRPr>
          </a:p>
          <a:p>
            <a:pPr>
              <a:defRPr/>
            </a:pPr>
            <a:r>
              <a:rPr lang="en-GB" sz="1600" dirty="0">
                <a:solidFill>
                  <a:srgbClr val="000000"/>
                </a:solidFill>
                <a:latin typeface="Calibri"/>
                <a:ea typeface="Tahoma"/>
                <a:cs typeface="Calibri"/>
              </a:rPr>
              <a:t>-These are the common exception words for each year group.</a:t>
            </a:r>
            <a:endParaRPr lang="en-US" sz="1600" dirty="0">
              <a:latin typeface="Tahoma"/>
              <a:ea typeface="Tahoma"/>
              <a:cs typeface="Tahoma"/>
            </a:endParaRPr>
          </a:p>
          <a:p>
            <a:pPr>
              <a:defRPr/>
            </a:pPr>
            <a:r>
              <a:rPr lang="en-GB" sz="1600" dirty="0">
                <a:solidFill>
                  <a:srgbClr val="000000"/>
                </a:solidFill>
                <a:latin typeface="Calibri"/>
                <a:ea typeface="Tahoma"/>
                <a:cs typeface="Calibri"/>
              </a:rPr>
              <a:t>-Divided into half terms.</a:t>
            </a:r>
            <a:endParaRPr lang="en-GB" sz="1600" dirty="0">
              <a:latin typeface="Tahoma"/>
              <a:ea typeface="Tahoma"/>
              <a:cs typeface="Tahoma"/>
            </a:endParaRPr>
          </a:p>
          <a:p>
            <a:pPr>
              <a:defRPr/>
            </a:pPr>
            <a:r>
              <a:rPr lang="en-GB" sz="1600" dirty="0">
                <a:solidFill>
                  <a:srgbClr val="000000"/>
                </a:solidFill>
                <a:latin typeface="Calibri"/>
                <a:ea typeface="Tahoma"/>
                <a:cs typeface="Calibri"/>
              </a:rPr>
              <a:t>- The words will be talked about and used in school across the half term and should be learnt at home across the half term.</a:t>
            </a:r>
            <a:endParaRPr lang="en-GB" sz="1600" dirty="0">
              <a:latin typeface="Tahoma"/>
              <a:ea typeface="Tahoma"/>
              <a:cs typeface="Tahoma"/>
            </a:endParaRPr>
          </a:p>
          <a:p>
            <a:pPr>
              <a:defRPr/>
            </a:pPr>
            <a:r>
              <a:rPr lang="en-GB" sz="1600" dirty="0">
                <a:solidFill>
                  <a:srgbClr val="000000"/>
                </a:solidFill>
                <a:latin typeface="Calibri"/>
                <a:ea typeface="Tahoma" pitchFamily="34" charset="0"/>
                <a:cs typeface="Calibri"/>
              </a:rPr>
              <a:t>- All words will be tested at the end of each half term. </a:t>
            </a:r>
            <a:endParaRPr lang="en-GB" dirty="0"/>
          </a:p>
          <a:p>
            <a:pPr>
              <a:defRPr/>
            </a:pPr>
            <a:endParaRPr lang="en-GB" dirty="0">
              <a:solidFill>
                <a:srgbClr val="000000"/>
              </a:solidFill>
              <a:ea typeface="Tahoma" pitchFamily="34" charset="0"/>
              <a:cs typeface="Tahoma" pitchFamily="34" charset="0"/>
            </a:endParaRPr>
          </a:p>
        </p:txBody>
      </p:sp>
      <p:sp>
        <p:nvSpPr>
          <p:cNvPr id="14" name="Rectangle 13"/>
          <p:cNvSpPr/>
          <p:nvPr/>
        </p:nvSpPr>
        <p:spPr>
          <a:xfrm>
            <a:off x="3673762" y="4161226"/>
            <a:ext cx="5329630" cy="615553"/>
          </a:xfrm>
          <a:prstGeom prst="rect">
            <a:avLst/>
          </a:prstGeom>
        </p:spPr>
        <p:txBody>
          <a:bodyPr wrap="square" lIns="91440" tIns="45720" rIns="91440" bIns="45720" anchor="t">
            <a:spAutoFit/>
          </a:bodyPr>
          <a:lstStyle/>
          <a:p>
            <a:pPr>
              <a:defRPr/>
            </a:pPr>
            <a:endParaRPr lang="en-GB" sz="1600" b="1" dirty="0">
              <a:solidFill>
                <a:srgbClr val="000000"/>
              </a:solidFill>
              <a:latin typeface="Calibri" panose="020F0502020204030204" pitchFamily="34" charset="0"/>
              <a:cs typeface="Calibri" panose="020F0502020204030204" pitchFamily="34" charset="0"/>
            </a:endParaRPr>
          </a:p>
          <a:p>
            <a:pPr>
              <a:defRPr/>
            </a:pPr>
            <a:endParaRPr lang="en-GB"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09997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19DC78AEBC41418D573F590B252E20" ma:contentTypeVersion="18" ma:contentTypeDescription="Create a new document." ma:contentTypeScope="" ma:versionID="358ba1b4fc436f81e13046a5de2b966b">
  <xsd:schema xmlns:xsd="http://www.w3.org/2001/XMLSchema" xmlns:xs="http://www.w3.org/2001/XMLSchema" xmlns:p="http://schemas.microsoft.com/office/2006/metadata/properties" xmlns:ns2="8abeb096-2ed2-4b2b-a379-baedaf50a72c" xmlns:ns3="1821949e-1667-46a2-9a21-5d4d82f3fbff" targetNamespace="http://schemas.microsoft.com/office/2006/metadata/properties" ma:root="true" ma:fieldsID="d42b4a90eb20e7255299e5365bfca432" ns2:_="" ns3:_="">
    <xsd:import namespace="8abeb096-2ed2-4b2b-a379-baedaf50a72c"/>
    <xsd:import namespace="1821949e-1667-46a2-9a21-5d4d82f3fb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tjph" minOccurs="0"/>
                <xsd:element ref="ns2:MediaLengthInSeconds" minOccurs="0"/>
                <xsd:element ref="ns2: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eb096-2ed2-4b2b-a379-baedaf50a72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tjph" ma:index="20" nillable="true" ma:displayName="Person or Group" ma:list="UserInfo" ma:internalName="tjp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time" ma:index="22" nillable="true" ma:displayName="time" ma:format="DateOnly" ma:internalName="tim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21949e-1667-46a2-9a21-5d4d82f3fbff"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a234599-6976-4299-9b6a-9e6632399fe4}" ma:internalName="TaxCatchAll" ma:showField="CatchAllData" ma:web="1821949e-1667-46a2-9a21-5d4d82f3fb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821949e-1667-46a2-9a21-5d4d82f3fbff">
      <UserInfo>
        <DisplayName>Kirsty Wilton</DisplayName>
        <AccountId>42</AccountId>
        <AccountType/>
      </UserInfo>
      <UserInfo>
        <DisplayName>Susan Milewski</DisplayName>
        <AccountId>110</AccountId>
        <AccountType/>
      </UserInfo>
      <UserInfo>
        <DisplayName>Kate Huntington</DisplayName>
        <AccountId>20</AccountId>
        <AccountType/>
      </UserInfo>
      <UserInfo>
        <DisplayName>Gemma Gorman</DisplayName>
        <AccountId>84</AccountId>
        <AccountType/>
      </UserInfo>
    </SharedWithUsers>
    <tjph xmlns="8abeb096-2ed2-4b2b-a379-baedaf50a72c">
      <UserInfo>
        <DisplayName/>
        <AccountId xsi:nil="true"/>
        <AccountType/>
      </UserInfo>
    </tjph>
    <TaxCatchAll xmlns="1821949e-1667-46a2-9a21-5d4d82f3fbff" xsi:nil="true"/>
    <time xmlns="8abeb096-2ed2-4b2b-a379-baedaf50a72c" xsi:nil="true"/>
    <lcf76f155ced4ddcb4097134ff3c332f xmlns="8abeb096-2ed2-4b2b-a379-baedaf50a7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64E514-B2DB-4E11-AB73-93EC9C507455}">
  <ds:schemaRefs>
    <ds:schemaRef ds:uri="http://schemas.microsoft.com/sharepoint/v3/contenttype/forms"/>
  </ds:schemaRefs>
</ds:datastoreItem>
</file>

<file path=customXml/itemProps2.xml><?xml version="1.0" encoding="utf-8"?>
<ds:datastoreItem xmlns:ds="http://schemas.openxmlformats.org/officeDocument/2006/customXml" ds:itemID="{8C564DAC-6BA2-4C98-9761-AF5A75484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eb096-2ed2-4b2b-a379-baedaf50a72c"/>
    <ds:schemaRef ds:uri="1821949e-1667-46a2-9a21-5d4d82f3f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3D1514-11A0-4D3E-A5E9-55F7E95B277B}">
  <ds:schemaRefs>
    <ds:schemaRef ds:uri="1821949e-1667-46a2-9a21-5d4d82f3fbff"/>
    <ds:schemaRef ds:uri="8abeb096-2ed2-4b2b-a379-baedaf50a72c"/>
    <ds:schemaRef ds:uri="http://schemas.microsoft.com/office/infopath/2007/PartnerControls"/>
    <ds:schemaRef ds:uri="http://www.w3.org/XML/1998/namespac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4436</TotalTime>
  <Words>1949</Words>
  <Application>Microsoft Office PowerPoint</Application>
  <PresentationFormat>On-screen Show (4:3)</PresentationFormat>
  <Paragraphs>198</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Ion Boardroom</vt:lpstr>
      <vt:lpstr>PowerPoint Presentation</vt:lpstr>
      <vt:lpstr>Year 1 Team</vt:lpstr>
      <vt:lpstr>PowerPoint Presentation</vt:lpstr>
      <vt:lpstr>Valley Values </vt:lpstr>
      <vt:lpstr>PowerPoint Presentation</vt:lpstr>
      <vt:lpstr>PowerPoint Presentation</vt:lpstr>
      <vt:lpstr>A Typical Day</vt:lpstr>
      <vt:lpstr>English </vt:lpstr>
      <vt:lpstr>Spellings </vt:lpstr>
      <vt:lpstr>Spelling Sheet</vt:lpstr>
      <vt:lpstr>Charm Chart</vt:lpstr>
      <vt:lpstr>Maths </vt:lpstr>
      <vt:lpstr>Science</vt:lpstr>
      <vt:lpstr>PowerPoint Presentation</vt:lpstr>
      <vt:lpstr>Friday Afternoon - Enrichment</vt:lpstr>
      <vt:lpstr>PowerPoint Presentation</vt:lpstr>
      <vt:lpstr>PowerPoint Presentation</vt:lpstr>
      <vt:lpstr>PowerPoint Presentation</vt:lpstr>
      <vt:lpstr>PowerPoint Presentation</vt:lpstr>
      <vt:lpstr>PowerPoint Presentation</vt:lpstr>
      <vt:lpstr>English Homework - Spelling</vt:lpstr>
      <vt:lpstr>PowerPoint Presentation</vt:lpstr>
      <vt:lpstr>PowerPoint Presentation</vt:lpstr>
      <vt:lpstr>Optional half-termly activities – Life Skills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Wilton</dc:creator>
  <cp:lastModifiedBy>Gemma Scattergood</cp:lastModifiedBy>
  <cp:revision>225</cp:revision>
  <dcterms:created xsi:type="dcterms:W3CDTF">2020-09-09T18:39:47Z</dcterms:created>
  <dcterms:modified xsi:type="dcterms:W3CDTF">2022-09-27T06:36:50Z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0x010100AC19DC78AEBC41418D573F590B252E20</vt:lpwstr>
  </property>
  <property fmtid="{D5CDD505-2E9C-101B-9397-08002B2CF9AE}" pid="3" name="MediaServiceImageTags">
    <vt:lpwstr/>
  </property>
</Properties>
</file>