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0" r:id="rId4"/>
  </p:sldMasterIdLst>
  <p:notesMasterIdLst>
    <p:notesMasterId r:id="rId31"/>
  </p:notesMasterIdLst>
  <p:handoutMasterIdLst>
    <p:handoutMasterId r:id="rId32"/>
  </p:handoutMasterIdLst>
  <p:sldIdLst>
    <p:sldId id="484" r:id="rId5"/>
    <p:sldId id="457" r:id="rId6"/>
    <p:sldId id="471" r:id="rId7"/>
    <p:sldId id="544" r:id="rId8"/>
    <p:sldId id="545" r:id="rId9"/>
    <p:sldId id="540" r:id="rId10"/>
    <p:sldId id="528" r:id="rId11"/>
    <p:sldId id="529" r:id="rId12"/>
    <p:sldId id="539" r:id="rId13"/>
    <p:sldId id="530" r:id="rId14"/>
    <p:sldId id="531" r:id="rId15"/>
    <p:sldId id="532" r:id="rId16"/>
    <p:sldId id="533" r:id="rId17"/>
    <p:sldId id="541" r:id="rId18"/>
    <p:sldId id="534" r:id="rId19"/>
    <p:sldId id="535" r:id="rId20"/>
    <p:sldId id="536" r:id="rId21"/>
    <p:sldId id="546" r:id="rId22"/>
    <p:sldId id="537" r:id="rId23"/>
    <p:sldId id="553" r:id="rId24"/>
    <p:sldId id="554" r:id="rId25"/>
    <p:sldId id="555" r:id="rId26"/>
    <p:sldId id="538" r:id="rId27"/>
    <p:sldId id="548" r:id="rId28"/>
    <p:sldId id="547" r:id="rId29"/>
    <p:sldId id="552" r:id="rId3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CC00CC"/>
    <a:srgbClr val="000000"/>
    <a:srgbClr val="660066"/>
    <a:srgbClr val="666633"/>
    <a:srgbClr val="808080"/>
    <a:srgbClr val="3B3A1D"/>
    <a:srgbClr val="5D5C2E"/>
    <a:srgbClr val="8080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AA252-D644-FB4F-8F67-F1BD95A559CB}" v="1" dt="2022-09-23T20:26:29.776"/>
    <p1510:client id="{2338A759-0EE4-30C9-867B-2C1D913539C0}" v="188" dt="2022-09-11T10:06:06.136"/>
    <p1510:client id="{27164151-14B3-A750-EFA9-794A90FE5C68}" v="53" dt="2022-09-16T07:17:47.313"/>
    <p1510:client id="{2F151BE2-80F9-AEB6-D35A-6369E245A6B7}" v="78" dt="2022-09-11T10:22:17.886"/>
    <p1510:client id="{66B2589D-EA7B-01B8-9C71-20B0B215B950}" v="16" dt="2021-09-15T19:33:15.592"/>
    <p1510:client id="{81BE3DF8-F886-ED92-3824-EFB5EA398514}" v="164" dt="2022-09-18T12:07:34.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8"/>
  </p:normalViewPr>
  <p:slideViewPr>
    <p:cSldViewPr snapToGrid="0">
      <p:cViewPr varScale="1">
        <p:scale>
          <a:sx n="83" d="100"/>
          <a:sy n="83" d="100"/>
        </p:scale>
        <p:origin x="1450" y="8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Wilton" userId="S::s52kwilton@valley.solihull.sch.uk::86c68805-af85-4ac8-860c-554b1d79597e" providerId="AD" clId="Web-{21BAA252-D644-FB4F-8F67-F1BD95A559CB}"/>
    <pc:docChg chg="delSld">
      <pc:chgData name="Kirsty Wilton" userId="S::s52kwilton@valley.solihull.sch.uk::86c68805-af85-4ac8-860c-554b1d79597e" providerId="AD" clId="Web-{21BAA252-D644-FB4F-8F67-F1BD95A559CB}" dt="2022-09-23T20:26:29.776" v="0"/>
      <pc:docMkLst>
        <pc:docMk/>
      </pc:docMkLst>
      <pc:sldChg chg="del">
        <pc:chgData name="Kirsty Wilton" userId="S::s52kwilton@valley.solihull.sch.uk::86c68805-af85-4ac8-860c-554b1d79597e" providerId="AD" clId="Web-{21BAA252-D644-FB4F-8F67-F1BD95A559CB}" dt="2022-09-23T20:26:29.776" v="0"/>
        <pc:sldMkLst>
          <pc:docMk/>
          <pc:sldMk cId="4149474651" sldId="556"/>
        </pc:sldMkLst>
      </pc:sldChg>
    </pc:docChg>
  </pc:docChgLst>
  <pc:docChgLst>
    <pc:chgData name="Jackie Sharp" userId="S::s52jsharp@valley.solihull.sch.uk::0c64bd2d-22bd-4cc7-bc94-07a42da991e1" providerId="AD" clId="Web-{2338A759-0EE4-30C9-867B-2C1D913539C0}"/>
    <pc:docChg chg="modSld">
      <pc:chgData name="Jackie Sharp" userId="S::s52jsharp@valley.solihull.sch.uk::0c64bd2d-22bd-4cc7-bc94-07a42da991e1" providerId="AD" clId="Web-{2338A759-0EE4-30C9-867B-2C1D913539C0}" dt="2022-09-11T10:06:06.136" v="96" actId="20577"/>
      <pc:docMkLst>
        <pc:docMk/>
      </pc:docMkLst>
      <pc:sldChg chg="modSp">
        <pc:chgData name="Jackie Sharp" userId="S::s52jsharp@valley.solihull.sch.uk::0c64bd2d-22bd-4cc7-bc94-07a42da991e1" providerId="AD" clId="Web-{2338A759-0EE4-30C9-867B-2C1D913539C0}" dt="2022-09-11T09:51:52.567" v="13" actId="20577"/>
        <pc:sldMkLst>
          <pc:docMk/>
          <pc:sldMk cId="773785106" sldId="529"/>
        </pc:sldMkLst>
        <pc:spChg chg="mod">
          <ac:chgData name="Jackie Sharp" userId="S::s52jsharp@valley.solihull.sch.uk::0c64bd2d-22bd-4cc7-bc94-07a42da991e1" providerId="AD" clId="Web-{2338A759-0EE4-30C9-867B-2C1D913539C0}" dt="2022-09-11T09:51:52.567" v="13" actId="20577"/>
          <ac:spMkLst>
            <pc:docMk/>
            <pc:sldMk cId="773785106" sldId="529"/>
            <ac:spMk id="8" creationId="{424C5F9D-9770-5D4E-BC6C-3BE2F8B90F3E}"/>
          </ac:spMkLst>
        </pc:spChg>
      </pc:sldChg>
      <pc:sldChg chg="modSp">
        <pc:chgData name="Jackie Sharp" userId="S::s52jsharp@valley.solihull.sch.uk::0c64bd2d-22bd-4cc7-bc94-07a42da991e1" providerId="AD" clId="Web-{2338A759-0EE4-30C9-867B-2C1D913539C0}" dt="2022-09-11T09:56:34.014" v="45" actId="14100"/>
        <pc:sldMkLst>
          <pc:docMk/>
          <pc:sldMk cId="1969407016" sldId="533"/>
        </pc:sldMkLst>
        <pc:spChg chg="mod">
          <ac:chgData name="Jackie Sharp" userId="S::s52jsharp@valley.solihull.sch.uk::0c64bd2d-22bd-4cc7-bc94-07a42da991e1" providerId="AD" clId="Web-{2338A759-0EE4-30C9-867B-2C1D913539C0}" dt="2022-09-11T09:56:34.014" v="45" actId="14100"/>
          <ac:spMkLst>
            <pc:docMk/>
            <pc:sldMk cId="1969407016" sldId="533"/>
            <ac:spMk id="8" creationId="{424C5F9D-9770-5D4E-BC6C-3BE2F8B90F3E}"/>
          </ac:spMkLst>
        </pc:spChg>
      </pc:sldChg>
      <pc:sldChg chg="modSp">
        <pc:chgData name="Jackie Sharp" userId="S::s52jsharp@valley.solihull.sch.uk::0c64bd2d-22bd-4cc7-bc94-07a42da991e1" providerId="AD" clId="Web-{2338A759-0EE4-30C9-867B-2C1D913539C0}" dt="2022-09-11T10:06:06.136" v="96" actId="20577"/>
        <pc:sldMkLst>
          <pc:docMk/>
          <pc:sldMk cId="2809758467" sldId="538"/>
        </pc:sldMkLst>
        <pc:spChg chg="mod">
          <ac:chgData name="Jackie Sharp" userId="S::s52jsharp@valley.solihull.sch.uk::0c64bd2d-22bd-4cc7-bc94-07a42da991e1" providerId="AD" clId="Web-{2338A759-0EE4-30C9-867B-2C1D913539C0}" dt="2022-09-11T10:06:06.136" v="96" actId="20577"/>
          <ac:spMkLst>
            <pc:docMk/>
            <pc:sldMk cId="2809758467" sldId="538"/>
            <ac:spMk id="22" creationId="{E4996BC2-49E8-8644-8DAE-9AC46EF51B6F}"/>
          </ac:spMkLst>
        </pc:spChg>
      </pc:sldChg>
      <pc:sldChg chg="modSp">
        <pc:chgData name="Jackie Sharp" userId="S::s52jsharp@valley.solihull.sch.uk::0c64bd2d-22bd-4cc7-bc94-07a42da991e1" providerId="AD" clId="Web-{2338A759-0EE4-30C9-867B-2C1D913539C0}" dt="2022-09-11T09:52:57.009" v="38" actId="20577"/>
        <pc:sldMkLst>
          <pc:docMk/>
          <pc:sldMk cId="2297307567" sldId="539"/>
        </pc:sldMkLst>
        <pc:spChg chg="mod">
          <ac:chgData name="Jackie Sharp" userId="S::s52jsharp@valley.solihull.sch.uk::0c64bd2d-22bd-4cc7-bc94-07a42da991e1" providerId="AD" clId="Web-{2338A759-0EE4-30C9-867B-2C1D913539C0}" dt="2022-09-11T09:52:57.009" v="38" actId="20577"/>
          <ac:spMkLst>
            <pc:docMk/>
            <pc:sldMk cId="2297307567" sldId="539"/>
            <ac:spMk id="8" creationId="{424C5F9D-9770-5D4E-BC6C-3BE2F8B90F3E}"/>
          </ac:spMkLst>
        </pc:spChg>
      </pc:sldChg>
      <pc:sldChg chg="modSp">
        <pc:chgData name="Jackie Sharp" userId="S::s52jsharp@valley.solihull.sch.uk::0c64bd2d-22bd-4cc7-bc94-07a42da991e1" providerId="AD" clId="Web-{2338A759-0EE4-30C9-867B-2C1D913539C0}" dt="2022-09-11T10:00:09.190" v="66" actId="20577"/>
        <pc:sldMkLst>
          <pc:docMk/>
          <pc:sldMk cId="1240435847" sldId="541"/>
        </pc:sldMkLst>
        <pc:spChg chg="mod">
          <ac:chgData name="Jackie Sharp" userId="S::s52jsharp@valley.solihull.sch.uk::0c64bd2d-22bd-4cc7-bc94-07a42da991e1" providerId="AD" clId="Web-{2338A759-0EE4-30C9-867B-2C1D913539C0}" dt="2022-09-11T10:00:09.190" v="66" actId="20577"/>
          <ac:spMkLst>
            <pc:docMk/>
            <pc:sldMk cId="1240435847" sldId="541"/>
            <ac:spMk id="8" creationId="{424C5F9D-9770-5D4E-BC6C-3BE2F8B90F3E}"/>
          </ac:spMkLst>
        </pc:spChg>
      </pc:sldChg>
      <pc:sldChg chg="modSp">
        <pc:chgData name="Jackie Sharp" userId="S::s52jsharp@valley.solihull.sch.uk::0c64bd2d-22bd-4cc7-bc94-07a42da991e1" providerId="AD" clId="Web-{2338A759-0EE4-30C9-867B-2C1D913539C0}" dt="2022-09-11T10:03:22.398" v="88" actId="20577"/>
        <pc:sldMkLst>
          <pc:docMk/>
          <pc:sldMk cId="3050156985" sldId="553"/>
        </pc:sldMkLst>
        <pc:spChg chg="mod">
          <ac:chgData name="Jackie Sharp" userId="S::s52jsharp@valley.solihull.sch.uk::0c64bd2d-22bd-4cc7-bc94-07a42da991e1" providerId="AD" clId="Web-{2338A759-0EE4-30C9-867B-2C1D913539C0}" dt="2022-09-11T10:03:22.398" v="88" actId="20577"/>
          <ac:spMkLst>
            <pc:docMk/>
            <pc:sldMk cId="3050156985" sldId="553"/>
            <ac:spMk id="10" creationId="{973F2C92-B7ED-F344-8F69-B0B88305D7F2}"/>
          </ac:spMkLst>
        </pc:spChg>
      </pc:sldChg>
    </pc:docChg>
  </pc:docChgLst>
  <pc:docChgLst>
    <pc:chgData name="Jackie Sharp" userId="S::s52jsharp@valley.solihull.sch.uk::0c64bd2d-22bd-4cc7-bc94-07a42da991e1" providerId="AD" clId="Web-{2F151BE2-80F9-AEB6-D35A-6369E245A6B7}"/>
    <pc:docChg chg="modSld">
      <pc:chgData name="Jackie Sharp" userId="S::s52jsharp@valley.solihull.sch.uk::0c64bd2d-22bd-4cc7-bc94-07a42da991e1" providerId="AD" clId="Web-{2F151BE2-80F9-AEB6-D35A-6369E245A6B7}" dt="2022-09-11T10:22:17.886" v="41" actId="20577"/>
      <pc:docMkLst>
        <pc:docMk/>
      </pc:docMkLst>
      <pc:sldChg chg="modSp">
        <pc:chgData name="Jackie Sharp" userId="S::s52jsharp@valley.solihull.sch.uk::0c64bd2d-22bd-4cc7-bc94-07a42da991e1" providerId="AD" clId="Web-{2F151BE2-80F9-AEB6-D35A-6369E245A6B7}" dt="2022-09-11T10:22:17.886" v="41" actId="20577"/>
        <pc:sldMkLst>
          <pc:docMk/>
          <pc:sldMk cId="1240435847" sldId="541"/>
        </pc:sldMkLst>
        <pc:spChg chg="mod">
          <ac:chgData name="Jackie Sharp" userId="S::s52jsharp@valley.solihull.sch.uk::0c64bd2d-22bd-4cc7-bc94-07a42da991e1" providerId="AD" clId="Web-{2F151BE2-80F9-AEB6-D35A-6369E245A6B7}" dt="2022-09-11T10:22:17.886" v="41" actId="20577"/>
          <ac:spMkLst>
            <pc:docMk/>
            <pc:sldMk cId="1240435847" sldId="541"/>
            <ac:spMk id="8" creationId="{424C5F9D-9770-5D4E-BC6C-3BE2F8B90F3E}"/>
          </ac:spMkLst>
        </pc:spChg>
      </pc:sldChg>
    </pc:docChg>
  </pc:docChgLst>
  <pc:docChgLst>
    <pc:chgData name="Kirsty Wilton" userId="S::s52kwilton@valley.solihull.sch.uk::86c68805-af85-4ac8-860c-554b1d79597e" providerId="AD" clId="Web-{27164151-14B3-A750-EFA9-794A90FE5C68}"/>
    <pc:docChg chg="modSld">
      <pc:chgData name="Kirsty Wilton" userId="S::s52kwilton@valley.solihull.sch.uk::86c68805-af85-4ac8-860c-554b1d79597e" providerId="AD" clId="Web-{27164151-14B3-A750-EFA9-794A90FE5C68}" dt="2022-09-16T07:17:47.313" v="26" actId="20577"/>
      <pc:docMkLst>
        <pc:docMk/>
      </pc:docMkLst>
      <pc:sldChg chg="modSp">
        <pc:chgData name="Kirsty Wilton" userId="S::s52kwilton@valley.solihull.sch.uk::86c68805-af85-4ac8-860c-554b1d79597e" providerId="AD" clId="Web-{27164151-14B3-A750-EFA9-794A90FE5C68}" dt="2022-09-16T07:13:07.071" v="11" actId="20577"/>
        <pc:sldMkLst>
          <pc:docMk/>
          <pc:sldMk cId="773785106" sldId="529"/>
        </pc:sldMkLst>
        <pc:spChg chg="mod">
          <ac:chgData name="Kirsty Wilton" userId="S::s52kwilton@valley.solihull.sch.uk::86c68805-af85-4ac8-860c-554b1d79597e" providerId="AD" clId="Web-{27164151-14B3-A750-EFA9-794A90FE5C68}" dt="2022-09-16T07:13:07.071" v="11" actId="20577"/>
          <ac:spMkLst>
            <pc:docMk/>
            <pc:sldMk cId="773785106" sldId="529"/>
            <ac:spMk id="8" creationId="{424C5F9D-9770-5D4E-BC6C-3BE2F8B90F3E}"/>
          </ac:spMkLst>
        </pc:spChg>
      </pc:sldChg>
      <pc:sldChg chg="modSp">
        <pc:chgData name="Kirsty Wilton" userId="S::s52kwilton@valley.solihull.sch.uk::86c68805-af85-4ac8-860c-554b1d79597e" providerId="AD" clId="Web-{27164151-14B3-A750-EFA9-794A90FE5C68}" dt="2022-09-16T07:16:16.530" v="17" actId="20577"/>
        <pc:sldMkLst>
          <pc:docMk/>
          <pc:sldMk cId="1717449130" sldId="534"/>
        </pc:sldMkLst>
        <pc:spChg chg="mod">
          <ac:chgData name="Kirsty Wilton" userId="S::s52kwilton@valley.solihull.sch.uk::86c68805-af85-4ac8-860c-554b1d79597e" providerId="AD" clId="Web-{27164151-14B3-A750-EFA9-794A90FE5C68}" dt="2022-09-16T07:16:16.530" v="17" actId="20577"/>
          <ac:spMkLst>
            <pc:docMk/>
            <pc:sldMk cId="1717449130" sldId="534"/>
            <ac:spMk id="2" creationId="{EBEC98BC-116B-4C81-8982-749F2CEAC368}"/>
          </ac:spMkLst>
        </pc:spChg>
      </pc:sldChg>
      <pc:sldChg chg="modSp">
        <pc:chgData name="Kirsty Wilton" userId="S::s52kwilton@valley.solihull.sch.uk::86c68805-af85-4ac8-860c-554b1d79597e" providerId="AD" clId="Web-{27164151-14B3-A750-EFA9-794A90FE5C68}" dt="2022-09-16T07:16:40.280" v="23" actId="20577"/>
        <pc:sldMkLst>
          <pc:docMk/>
          <pc:sldMk cId="597795855" sldId="536"/>
        </pc:sldMkLst>
        <pc:spChg chg="mod">
          <ac:chgData name="Kirsty Wilton" userId="S::s52kwilton@valley.solihull.sch.uk::86c68805-af85-4ac8-860c-554b1d79597e" providerId="AD" clId="Web-{27164151-14B3-A750-EFA9-794A90FE5C68}" dt="2022-09-16T07:16:40.280" v="23" actId="20577"/>
          <ac:spMkLst>
            <pc:docMk/>
            <pc:sldMk cId="597795855" sldId="536"/>
            <ac:spMk id="7" creationId="{973F2C92-B7ED-F344-8F69-B0B88305D7F2}"/>
          </ac:spMkLst>
        </pc:spChg>
      </pc:sldChg>
      <pc:sldChg chg="modSp">
        <pc:chgData name="Kirsty Wilton" userId="S::s52kwilton@valley.solihull.sch.uk::86c68805-af85-4ac8-860c-554b1d79597e" providerId="AD" clId="Web-{27164151-14B3-A750-EFA9-794A90FE5C68}" dt="2022-09-16T07:13:17.759" v="14" actId="20577"/>
        <pc:sldMkLst>
          <pc:docMk/>
          <pc:sldMk cId="2297307567" sldId="539"/>
        </pc:sldMkLst>
        <pc:spChg chg="mod">
          <ac:chgData name="Kirsty Wilton" userId="S::s52kwilton@valley.solihull.sch.uk::86c68805-af85-4ac8-860c-554b1d79597e" providerId="AD" clId="Web-{27164151-14B3-A750-EFA9-794A90FE5C68}" dt="2022-09-16T07:13:17.759" v="14" actId="20577"/>
          <ac:spMkLst>
            <pc:docMk/>
            <pc:sldMk cId="2297307567" sldId="539"/>
            <ac:spMk id="8" creationId="{424C5F9D-9770-5D4E-BC6C-3BE2F8B90F3E}"/>
          </ac:spMkLst>
        </pc:spChg>
      </pc:sldChg>
      <pc:sldChg chg="modSp">
        <pc:chgData name="Kirsty Wilton" userId="S::s52kwilton@valley.solihull.sch.uk::86c68805-af85-4ac8-860c-554b1d79597e" providerId="AD" clId="Web-{27164151-14B3-A750-EFA9-794A90FE5C68}" dt="2022-09-16T07:16:52.687" v="24" actId="20577"/>
        <pc:sldMkLst>
          <pc:docMk/>
          <pc:sldMk cId="2055716496" sldId="546"/>
        </pc:sldMkLst>
        <pc:spChg chg="mod">
          <ac:chgData name="Kirsty Wilton" userId="S::s52kwilton@valley.solihull.sch.uk::86c68805-af85-4ac8-860c-554b1d79597e" providerId="AD" clId="Web-{27164151-14B3-A750-EFA9-794A90FE5C68}" dt="2022-09-16T07:16:52.687" v="24" actId="20577"/>
          <ac:spMkLst>
            <pc:docMk/>
            <pc:sldMk cId="2055716496" sldId="546"/>
            <ac:spMk id="7" creationId="{973F2C92-B7ED-F344-8F69-B0B88305D7F2}"/>
          </ac:spMkLst>
        </pc:spChg>
      </pc:sldChg>
      <pc:sldChg chg="modSp">
        <pc:chgData name="Kirsty Wilton" userId="S::s52kwilton@valley.solihull.sch.uk::86c68805-af85-4ac8-860c-554b1d79597e" providerId="AD" clId="Web-{27164151-14B3-A750-EFA9-794A90FE5C68}" dt="2022-09-16T07:17:47.313" v="26" actId="20577"/>
        <pc:sldMkLst>
          <pc:docMk/>
          <pc:sldMk cId="873641770" sldId="554"/>
        </pc:sldMkLst>
        <pc:spChg chg="mod">
          <ac:chgData name="Kirsty Wilton" userId="S::s52kwilton@valley.solihull.sch.uk::86c68805-af85-4ac8-860c-554b1d79597e" providerId="AD" clId="Web-{27164151-14B3-A750-EFA9-794A90FE5C68}" dt="2022-09-16T07:17:47.313" v="26" actId="20577"/>
          <ac:spMkLst>
            <pc:docMk/>
            <pc:sldMk cId="873641770" sldId="554"/>
            <ac:spMk id="10" creationId="{973F2C92-B7ED-F344-8F69-B0B88305D7F2}"/>
          </ac:spMkLst>
        </pc:spChg>
      </pc:sldChg>
    </pc:docChg>
  </pc:docChgLst>
  <pc:docChgLst>
    <pc:chgData name="Jackie Sharp" userId="S::s52jsharp@valley.solihull.sch.uk::0c64bd2d-22bd-4cc7-bc94-07a42da991e1" providerId="AD" clId="Web-{81BE3DF8-F886-ED92-3824-EFB5EA398514}"/>
    <pc:docChg chg="addSld modSld">
      <pc:chgData name="Jackie Sharp" userId="S::s52jsharp@valley.solihull.sch.uk::0c64bd2d-22bd-4cc7-bc94-07a42da991e1" providerId="AD" clId="Web-{81BE3DF8-F886-ED92-3824-EFB5EA398514}" dt="2022-09-18T12:07:34.495" v="106" actId="1076"/>
      <pc:docMkLst>
        <pc:docMk/>
      </pc:docMkLst>
      <pc:sldChg chg="addSp delSp modSp mod setClrOvrMap">
        <pc:chgData name="Jackie Sharp" userId="S::s52jsharp@valley.solihull.sch.uk::0c64bd2d-22bd-4cc7-bc94-07a42da991e1" providerId="AD" clId="Web-{81BE3DF8-F886-ED92-3824-EFB5EA398514}" dt="2022-09-18T11:58:37.168" v="9" actId="14100"/>
        <pc:sldMkLst>
          <pc:docMk/>
          <pc:sldMk cId="1379320265" sldId="471"/>
        </pc:sldMkLst>
        <pc:spChg chg="mod">
          <ac:chgData name="Jackie Sharp" userId="S::s52jsharp@valley.solihull.sch.uk::0c64bd2d-22bd-4cc7-bc94-07a42da991e1" providerId="AD" clId="Web-{81BE3DF8-F886-ED92-3824-EFB5EA398514}" dt="2022-09-18T11:58:09.496" v="4"/>
          <ac:spMkLst>
            <pc:docMk/>
            <pc:sldMk cId="1379320265" sldId="471"/>
            <ac:spMk id="4" creationId="{4C060071-8DFF-43F6-B599-3C6DAC94B44B}"/>
          </ac:spMkLst>
        </pc:spChg>
        <pc:spChg chg="add del">
          <ac:chgData name="Jackie Sharp" userId="S::s52jsharp@valley.solihull.sch.uk::0c64bd2d-22bd-4cc7-bc94-07a42da991e1" providerId="AD" clId="Web-{81BE3DF8-F886-ED92-3824-EFB5EA398514}" dt="2022-09-18T11:58:09.496" v="3"/>
          <ac:spMkLst>
            <pc:docMk/>
            <pc:sldMk cId="1379320265" sldId="471"/>
            <ac:spMk id="33" creationId="{11CAC6F2-0806-417B-BF5D-5AEF6195FA49}"/>
          </ac:spMkLst>
        </pc:spChg>
        <pc:spChg chg="add del">
          <ac:chgData name="Jackie Sharp" userId="S::s52jsharp@valley.solihull.sch.uk::0c64bd2d-22bd-4cc7-bc94-07a42da991e1" providerId="AD" clId="Web-{81BE3DF8-F886-ED92-3824-EFB5EA398514}" dt="2022-09-18T11:58:09.496" v="3"/>
          <ac:spMkLst>
            <pc:docMk/>
            <pc:sldMk cId="1379320265" sldId="471"/>
            <ac:spMk id="35" creationId="{D4723B02-0AAB-4F6E-BA41-8ED99D559D93}"/>
          </ac:spMkLst>
        </pc:spChg>
        <pc:grpChg chg="add del">
          <ac:chgData name="Jackie Sharp" userId="S::s52jsharp@valley.solihull.sch.uk::0c64bd2d-22bd-4cc7-bc94-07a42da991e1" providerId="AD" clId="Web-{81BE3DF8-F886-ED92-3824-EFB5EA398514}" dt="2022-09-18T11:58:09.496" v="4"/>
          <ac:grpSpMkLst>
            <pc:docMk/>
            <pc:sldMk cId="1379320265" sldId="471"/>
            <ac:grpSpMk id="22" creationId="{25A657F0-42F3-40D3-BC75-7DA1F5C6A225}"/>
          </ac:grpSpMkLst>
        </pc:grpChg>
        <pc:grpChg chg="add">
          <ac:chgData name="Jackie Sharp" userId="S::s52jsharp@valley.solihull.sch.uk::0c64bd2d-22bd-4cc7-bc94-07a42da991e1" providerId="AD" clId="Web-{81BE3DF8-F886-ED92-3824-EFB5EA398514}" dt="2022-09-18T11:58:09.496" v="4"/>
          <ac:grpSpMkLst>
            <pc:docMk/>
            <pc:sldMk cId="1379320265" sldId="471"/>
            <ac:grpSpMk id="37" creationId="{25A657F0-42F3-40D3-BC75-7DA1F5C6A225}"/>
          </ac:grpSpMkLst>
        </pc:grpChg>
        <pc:picChg chg="add mod">
          <ac:chgData name="Jackie Sharp" userId="S::s52jsharp@valley.solihull.sch.uk::0c64bd2d-22bd-4cc7-bc94-07a42da991e1" providerId="AD" clId="Web-{81BE3DF8-F886-ED92-3824-EFB5EA398514}" dt="2022-09-18T11:58:37.168" v="9" actId="14100"/>
          <ac:picMkLst>
            <pc:docMk/>
            <pc:sldMk cId="1379320265" sldId="471"/>
            <ac:picMk id="2" creationId="{27C092BA-76CD-E21C-F91C-8C27F7C7BBF9}"/>
          </ac:picMkLst>
        </pc:picChg>
        <pc:picChg chg="del">
          <ac:chgData name="Jackie Sharp" userId="S::s52jsharp@valley.solihull.sch.uk::0c64bd2d-22bd-4cc7-bc94-07a42da991e1" providerId="AD" clId="Web-{81BE3DF8-F886-ED92-3824-EFB5EA398514}" dt="2022-09-18T11:57:44.729" v="0"/>
          <ac:picMkLst>
            <pc:docMk/>
            <pc:sldMk cId="1379320265" sldId="471"/>
            <ac:picMk id="3" creationId="{00000000-0000-0000-0000-000000000000}"/>
          </ac:picMkLst>
        </pc:picChg>
      </pc:sldChg>
      <pc:sldChg chg="modSp">
        <pc:chgData name="Jackie Sharp" userId="S::s52jsharp@valley.solihull.sch.uk::0c64bd2d-22bd-4cc7-bc94-07a42da991e1" providerId="AD" clId="Web-{81BE3DF8-F886-ED92-3824-EFB5EA398514}" dt="2022-09-18T12:07:34.495" v="106" actId="1076"/>
        <pc:sldMkLst>
          <pc:docMk/>
          <pc:sldMk cId="2809758467" sldId="538"/>
        </pc:sldMkLst>
        <pc:spChg chg="mod">
          <ac:chgData name="Jackie Sharp" userId="S::s52jsharp@valley.solihull.sch.uk::0c64bd2d-22bd-4cc7-bc94-07a42da991e1" providerId="AD" clId="Web-{81BE3DF8-F886-ED92-3824-EFB5EA398514}" dt="2022-09-18T12:07:34.495" v="106" actId="1076"/>
          <ac:spMkLst>
            <pc:docMk/>
            <pc:sldMk cId="2809758467" sldId="538"/>
            <ac:spMk id="22" creationId="{E4996BC2-49E8-8644-8DAE-9AC46EF51B6F}"/>
          </ac:spMkLst>
        </pc:spChg>
      </pc:sldChg>
      <pc:sldChg chg="modSp add replId">
        <pc:chgData name="Jackie Sharp" userId="S::s52jsharp@valley.solihull.sch.uk::0c64bd2d-22bd-4cc7-bc94-07a42da991e1" providerId="AD" clId="Web-{81BE3DF8-F886-ED92-3824-EFB5EA398514}" dt="2022-09-18T12:05:26.257" v="44" actId="20577"/>
        <pc:sldMkLst>
          <pc:docMk/>
          <pc:sldMk cId="4149474651" sldId="556"/>
        </pc:sldMkLst>
        <pc:spChg chg="mod">
          <ac:chgData name="Jackie Sharp" userId="S::s52jsharp@valley.solihull.sch.uk::0c64bd2d-22bd-4cc7-bc94-07a42da991e1" providerId="AD" clId="Web-{81BE3DF8-F886-ED92-3824-EFB5EA398514}" dt="2022-09-18T12:04:45.928" v="20" actId="20577"/>
          <ac:spMkLst>
            <pc:docMk/>
            <pc:sldMk cId="4149474651" sldId="556"/>
            <ac:spMk id="2" creationId="{830CEF23-D1FC-4159-937E-B29A851CFF1C}"/>
          </ac:spMkLst>
        </pc:spChg>
        <pc:spChg chg="mod">
          <ac:chgData name="Jackie Sharp" userId="S::s52jsharp@valley.solihull.sch.uk::0c64bd2d-22bd-4cc7-bc94-07a42da991e1" providerId="AD" clId="Web-{81BE3DF8-F886-ED92-3824-EFB5EA398514}" dt="2022-09-18T12:05:26.257" v="44" actId="20577"/>
          <ac:spMkLst>
            <pc:docMk/>
            <pc:sldMk cId="4149474651" sldId="556"/>
            <ac:spMk id="5" creationId="{D2EA1ED6-E9D9-4F23-9233-0E6E5F95890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en-GB"/>
              <a:t>Susan Milewski             </a:t>
            </a: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767FB1-DD9C-4AB5-84CC-210ECC138EE9}" type="slidenum">
              <a:rPr lang="en-GB" smtClean="0"/>
              <a:pPr/>
              <a:t>‹#›</a:t>
            </a:fld>
            <a:endParaRPr lang="en-GB"/>
          </a:p>
        </p:txBody>
      </p:sp>
    </p:spTree>
    <p:extLst>
      <p:ext uri="{BB962C8B-B14F-4D97-AF65-F5344CB8AC3E}">
        <p14:creationId xmlns:p14="http://schemas.microsoft.com/office/powerpoint/2010/main" val="33181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1FA25E1-31E7-43B6-9E69-0012DEEDC10A}" type="datetimeFigureOut">
              <a:rPr lang="en-GB" smtClean="0"/>
              <a:pPr/>
              <a:t>23/09/2022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2F077D-5BE6-4F70-B59B-F33335672B02}" type="slidenum">
              <a:rPr lang="en-GB" smtClean="0"/>
              <a:pPr/>
              <a:t>‹#›</a:t>
            </a:fld>
            <a:endParaRPr lang="en-GB"/>
          </a:p>
        </p:txBody>
      </p:sp>
    </p:spTree>
    <p:extLst>
      <p:ext uri="{BB962C8B-B14F-4D97-AF65-F5344CB8AC3E}">
        <p14:creationId xmlns:p14="http://schemas.microsoft.com/office/powerpoint/2010/main" val="100294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2F077D-5BE6-4F70-B59B-F33335672B02}" type="slidenum">
              <a:rPr lang="en-GB" smtClean="0"/>
              <a:pPr/>
              <a:t>1</a:t>
            </a:fld>
            <a:endParaRPr lang="en-GB"/>
          </a:p>
        </p:txBody>
      </p:sp>
    </p:spTree>
    <p:extLst>
      <p:ext uri="{BB962C8B-B14F-4D97-AF65-F5344CB8AC3E}">
        <p14:creationId xmlns:p14="http://schemas.microsoft.com/office/powerpoint/2010/main" val="239315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22</a:t>
            </a:fld>
            <a:endParaRPr lang="en-GB"/>
          </a:p>
        </p:txBody>
      </p:sp>
    </p:spTree>
    <p:extLst>
      <p:ext uri="{BB962C8B-B14F-4D97-AF65-F5344CB8AC3E}">
        <p14:creationId xmlns:p14="http://schemas.microsoft.com/office/powerpoint/2010/main" val="428540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23</a:t>
            </a:fld>
            <a:endParaRPr lang="en-GB"/>
          </a:p>
        </p:txBody>
      </p:sp>
    </p:spTree>
    <p:extLst>
      <p:ext uri="{BB962C8B-B14F-4D97-AF65-F5344CB8AC3E}">
        <p14:creationId xmlns:p14="http://schemas.microsoft.com/office/powerpoint/2010/main" val="1282303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24</a:t>
            </a:fld>
            <a:endParaRPr lang="en-GB"/>
          </a:p>
        </p:txBody>
      </p:sp>
    </p:spTree>
    <p:extLst>
      <p:ext uri="{BB962C8B-B14F-4D97-AF65-F5344CB8AC3E}">
        <p14:creationId xmlns:p14="http://schemas.microsoft.com/office/powerpoint/2010/main" val="3879925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27</a:t>
            </a:fld>
            <a:endParaRPr lang="en-GB"/>
          </a:p>
        </p:txBody>
      </p:sp>
    </p:spTree>
    <p:extLst>
      <p:ext uri="{BB962C8B-B14F-4D97-AF65-F5344CB8AC3E}">
        <p14:creationId xmlns:p14="http://schemas.microsoft.com/office/powerpoint/2010/main" val="401041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a:t>
            </a:fld>
            <a:endParaRPr lang="en-GB"/>
          </a:p>
        </p:txBody>
      </p:sp>
    </p:spTree>
    <p:extLst>
      <p:ext uri="{BB962C8B-B14F-4D97-AF65-F5344CB8AC3E}">
        <p14:creationId xmlns:p14="http://schemas.microsoft.com/office/powerpoint/2010/main" val="3482562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David</a:t>
            </a:r>
          </a:p>
        </p:txBody>
      </p:sp>
      <p:sp>
        <p:nvSpPr>
          <p:cNvPr id="4" name="Slide Number Placeholder 3"/>
          <p:cNvSpPr>
            <a:spLocks noGrp="1"/>
          </p:cNvSpPr>
          <p:nvPr>
            <p:ph type="sldNum" sz="quarter" idx="10"/>
          </p:nvPr>
        </p:nvSpPr>
        <p:spPr/>
        <p:txBody>
          <a:bodyPr/>
          <a:lstStyle/>
          <a:p>
            <a:fld id="{622F077D-5BE6-4F70-B59B-F33335672B02}" type="slidenum">
              <a:rPr lang="en-GB" smtClean="0"/>
              <a:pPr/>
              <a:t>3</a:t>
            </a:fld>
            <a:endParaRPr lang="en-GB"/>
          </a:p>
        </p:txBody>
      </p:sp>
    </p:spTree>
    <p:extLst>
      <p:ext uri="{BB962C8B-B14F-4D97-AF65-F5344CB8AC3E}">
        <p14:creationId xmlns:p14="http://schemas.microsoft.com/office/powerpoint/2010/main" val="17860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David</a:t>
            </a:r>
          </a:p>
        </p:txBody>
      </p:sp>
      <p:sp>
        <p:nvSpPr>
          <p:cNvPr id="4" name="Slide Number Placeholder 3"/>
          <p:cNvSpPr>
            <a:spLocks noGrp="1"/>
          </p:cNvSpPr>
          <p:nvPr>
            <p:ph type="sldNum" sz="quarter" idx="10"/>
          </p:nvPr>
        </p:nvSpPr>
        <p:spPr/>
        <p:txBody>
          <a:bodyPr/>
          <a:lstStyle/>
          <a:p>
            <a:fld id="{622F077D-5BE6-4F70-B59B-F33335672B02}" type="slidenum">
              <a:rPr lang="en-GB" smtClean="0"/>
              <a:pPr/>
              <a:t>4</a:t>
            </a:fld>
            <a:endParaRPr lang="en-GB"/>
          </a:p>
        </p:txBody>
      </p:sp>
    </p:spTree>
    <p:extLst>
      <p:ext uri="{BB962C8B-B14F-4D97-AF65-F5344CB8AC3E}">
        <p14:creationId xmlns:p14="http://schemas.microsoft.com/office/powerpoint/2010/main" val="387221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Natasha</a:t>
            </a:r>
          </a:p>
        </p:txBody>
      </p:sp>
      <p:sp>
        <p:nvSpPr>
          <p:cNvPr id="4" name="Slide Number Placeholder 3"/>
          <p:cNvSpPr>
            <a:spLocks noGrp="1"/>
          </p:cNvSpPr>
          <p:nvPr>
            <p:ph type="sldNum" sz="quarter" idx="10"/>
          </p:nvPr>
        </p:nvSpPr>
        <p:spPr/>
        <p:txBody>
          <a:bodyPr/>
          <a:lstStyle/>
          <a:p>
            <a:fld id="{622F077D-5BE6-4F70-B59B-F33335672B02}" type="slidenum">
              <a:rPr lang="en-GB" smtClean="0"/>
              <a:pPr/>
              <a:t>17</a:t>
            </a:fld>
            <a:endParaRPr lang="en-GB"/>
          </a:p>
        </p:txBody>
      </p:sp>
    </p:spTree>
    <p:extLst>
      <p:ext uri="{BB962C8B-B14F-4D97-AF65-F5344CB8AC3E}">
        <p14:creationId xmlns:p14="http://schemas.microsoft.com/office/powerpoint/2010/main" val="483580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18</a:t>
            </a:fld>
            <a:endParaRPr lang="en-GB"/>
          </a:p>
        </p:txBody>
      </p:sp>
    </p:spTree>
    <p:extLst>
      <p:ext uri="{BB962C8B-B14F-4D97-AF65-F5344CB8AC3E}">
        <p14:creationId xmlns:p14="http://schemas.microsoft.com/office/powerpoint/2010/main" val="321107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19</a:t>
            </a:fld>
            <a:endParaRPr lang="en-GB"/>
          </a:p>
        </p:txBody>
      </p:sp>
    </p:spTree>
    <p:extLst>
      <p:ext uri="{BB962C8B-B14F-4D97-AF65-F5344CB8AC3E}">
        <p14:creationId xmlns:p14="http://schemas.microsoft.com/office/powerpoint/2010/main" val="246709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20</a:t>
            </a:fld>
            <a:endParaRPr lang="en-GB"/>
          </a:p>
        </p:txBody>
      </p:sp>
    </p:spTree>
    <p:extLst>
      <p:ext uri="{BB962C8B-B14F-4D97-AF65-F5344CB8AC3E}">
        <p14:creationId xmlns:p14="http://schemas.microsoft.com/office/powerpoint/2010/main" val="323919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a:t>
            </a:r>
          </a:p>
        </p:txBody>
      </p:sp>
      <p:sp>
        <p:nvSpPr>
          <p:cNvPr id="4" name="Slide Number Placeholder 3"/>
          <p:cNvSpPr>
            <a:spLocks noGrp="1"/>
          </p:cNvSpPr>
          <p:nvPr>
            <p:ph type="sldNum" sz="quarter" idx="10"/>
          </p:nvPr>
        </p:nvSpPr>
        <p:spPr/>
        <p:txBody>
          <a:bodyPr/>
          <a:lstStyle/>
          <a:p>
            <a:fld id="{622F077D-5BE6-4F70-B59B-F33335672B02}" type="slidenum">
              <a:rPr lang="en-GB" smtClean="0"/>
              <a:pPr/>
              <a:t>21</a:t>
            </a:fld>
            <a:endParaRPr lang="en-GB"/>
          </a:p>
        </p:txBody>
      </p:sp>
    </p:spTree>
    <p:extLst>
      <p:ext uri="{BB962C8B-B14F-4D97-AF65-F5344CB8AC3E}">
        <p14:creationId xmlns:p14="http://schemas.microsoft.com/office/powerpoint/2010/main" val="4226349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9/23/2022</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3314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9/23/2022</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0868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9/23/2022</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863193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9/23/2022</a:t>
            </a:fld>
            <a:endParaRPr lang="en-US"/>
          </a:p>
        </p:txBody>
      </p:sp>
      <p:sp>
        <p:nvSpPr>
          <p:cNvPr id="5" name="Footer Placeholder 4"/>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695126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9/23/2022</a:t>
            </a:fld>
            <a:endParaRPr lang="en-US"/>
          </a:p>
        </p:txBody>
      </p:sp>
      <p:sp>
        <p:nvSpPr>
          <p:cNvPr id="5" name="Footer Placeholder 4"/>
          <p:cNvSpPr>
            <a:spLocks noGrp="1"/>
          </p:cNvSpPr>
          <p:nvPr>
            <p:ph type="ftr" sz="quarter" idx="11"/>
          </p:nvPr>
        </p:nvSpPr>
        <p:spPr/>
        <p:txBody>
          <a:bodyPr/>
          <a:lstStyle/>
          <a:p>
            <a:r>
              <a:rPr lang="en-US"/>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3681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9/23/2022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97047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9/23/2022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12832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9/23/2022</a:t>
            </a:fld>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239793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9/23/2022</a:t>
            </a:fld>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5017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9/23/2022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21072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9/23/2022</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3487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9/23/2022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6871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9/23/2022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5189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9/23/2022</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0087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9/23/2022</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09960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9/23/2022</a:t>
            </a:fld>
            <a:endParaRPr lang="en-US"/>
          </a:p>
        </p:txBody>
      </p:sp>
      <p:sp>
        <p:nvSpPr>
          <p:cNvPr id="6" name="Footer Placeholder 5"/>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13269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9/23/2022</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00088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9/23/2022</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15636934"/>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kXcabDUg7Q"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amazon.co.uk/Read-Write-Inc-Home-Flashcards/dp/0198386710/ref=sr_1_2?dchild=1&amp;keywords=read+write+inc+flashcards&amp;qid=1599747014&amp;sr=8-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valleyprimaryschool.co.uk/"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hungrylittleminds.campaign.gov.uk/"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3" name="Rectangle 2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1FBB3A68-3EB3-454C-AA92-D5A74FFFFE06}"/>
              </a:ext>
            </a:extLst>
          </p:cNvPr>
          <p:cNvSpPr txBox="1"/>
          <p:nvPr/>
        </p:nvSpPr>
        <p:spPr>
          <a:xfrm>
            <a:off x="4271295" y="1241266"/>
            <a:ext cx="4071414" cy="3153753"/>
          </a:xfrm>
          <a:prstGeom prst="rect">
            <a:avLst/>
          </a:prstGeom>
        </p:spPr>
        <p:txBody>
          <a:bodyPr vert="horz" lIns="91440" tIns="45720" rIns="91440" bIns="45720" rtlCol="0" anchor="b">
            <a:normAutofit/>
          </a:bodyPr>
          <a:lstStyle/>
          <a:p>
            <a:pPr defTabSz="457200">
              <a:spcAft>
                <a:spcPts val="600"/>
              </a:spcAft>
            </a:pPr>
            <a:r>
              <a:rPr lang="en-US" sz="5400" dirty="0">
                <a:solidFill>
                  <a:srgbClr val="EBEBEB"/>
                </a:solidFill>
                <a:latin typeface="Calibri" panose="020F0502020204030204" pitchFamily="34" charset="0"/>
                <a:ea typeface="Tahoma" panose="020B0604030504040204" pitchFamily="34" charset="0"/>
                <a:cs typeface="Calibri" panose="020F0502020204030204" pitchFamily="34" charset="0"/>
              </a:rPr>
              <a:t>Reception</a:t>
            </a:r>
            <a:r>
              <a:rPr lang="en-US" sz="5400" b="0" i="0" kern="1200" dirty="0">
                <a:solidFill>
                  <a:srgbClr val="EBEBEB"/>
                </a:solidFill>
                <a:latin typeface="Calibri" panose="020F0502020204030204" pitchFamily="34" charset="0"/>
                <a:ea typeface="Tahoma" panose="020B0604030504040204" pitchFamily="34" charset="0"/>
                <a:cs typeface="Calibri" panose="020F0502020204030204" pitchFamily="34" charset="0"/>
              </a:rPr>
              <a:t> Curriculum Evening</a:t>
            </a:r>
          </a:p>
        </p:txBody>
      </p:sp>
      <p:grpSp>
        <p:nvGrpSpPr>
          <p:cNvPr id="28" name="Group 27">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17499" y="396836"/>
            <a:ext cx="3744119" cy="6058999"/>
            <a:chOff x="6776508" y="396836"/>
            <a:chExt cx="4992157" cy="6058999"/>
          </a:xfrm>
        </p:grpSpPr>
        <p:sp>
          <p:nvSpPr>
            <p:cNvPr id="29" name="Rectangle 28">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Picture 5" descr="A person posing for the camera&#10;&#10;Description automatically generated">
            <a:extLst>
              <a:ext uri="{FF2B5EF4-FFF2-40B4-BE49-F238E27FC236}">
                <a16:creationId xmlns:a16="http://schemas.microsoft.com/office/drawing/2014/main" id="{766C0C1C-ED3A-4358-8DB0-D34D297A6A35}"/>
              </a:ext>
            </a:extLst>
          </p:cNvPr>
          <p:cNvPicPr>
            <a:picLocks noChangeAspect="1"/>
          </p:cNvPicPr>
          <p:nvPr/>
        </p:nvPicPr>
        <p:blipFill rotWithShape="1">
          <a:blip r:embed="rId4"/>
          <a:srcRect l="5058" r="4577" b="1"/>
          <a:stretch/>
        </p:blipFill>
        <p:spPr>
          <a:xfrm>
            <a:off x="832323" y="1599850"/>
            <a:ext cx="2644683" cy="3658299"/>
          </a:xfrm>
          <a:prstGeom prst="rect">
            <a:avLst/>
          </a:prstGeom>
        </p:spPr>
      </p:pic>
    </p:spTree>
    <p:extLst>
      <p:ext uri="{BB962C8B-B14F-4D97-AF65-F5344CB8AC3E}">
        <p14:creationId xmlns:p14="http://schemas.microsoft.com/office/powerpoint/2010/main" val="193988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441324"/>
          </a:xfrm>
        </p:spPr>
        <p:txBody>
          <a:bodyPr anchor="ctr">
            <a:noAutofit/>
          </a:bodyPr>
          <a:lstStyle/>
          <a:p>
            <a: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t>Personal, Social &amp; Emotional Development </a:t>
            </a:r>
            <a:b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br>
            <a: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t>(P.S.E.D)</a:t>
            </a:r>
          </a:p>
        </p:txBody>
      </p:sp>
      <p:sp>
        <p:nvSpPr>
          <p:cNvPr id="8" name="TextBox 7">
            <a:extLst>
              <a:ext uri="{FF2B5EF4-FFF2-40B4-BE49-F238E27FC236}">
                <a16:creationId xmlns:a16="http://schemas.microsoft.com/office/drawing/2014/main" id="{424C5F9D-9770-5D4E-BC6C-3BE2F8B90F3E}"/>
              </a:ext>
            </a:extLst>
          </p:cNvPr>
          <p:cNvSpPr txBox="1"/>
          <p:nvPr/>
        </p:nvSpPr>
        <p:spPr>
          <a:xfrm>
            <a:off x="3738148" y="147793"/>
            <a:ext cx="5265243" cy="6848029"/>
          </a:xfrm>
          <a:prstGeom prst="rect">
            <a:avLst/>
          </a:prstGeom>
          <a:noFill/>
        </p:spPr>
        <p:txBody>
          <a:bodyPr wrap="square" rtlCol="0">
            <a:spAutoFit/>
          </a:bodyPr>
          <a:lstStyle/>
          <a:p>
            <a:pPr>
              <a:spcAft>
                <a:spcPts val="600"/>
              </a:spcAft>
            </a:pPr>
            <a:r>
              <a:rPr lang="en-US" dirty="0">
                <a:solidFill>
                  <a:schemeClr val="bg1"/>
                </a:solidFill>
                <a:latin typeface="Calibri" panose="020F0502020204030204" pitchFamily="34" charset="0"/>
                <a:cs typeface="Calibri" panose="020F0502020204030204" pitchFamily="34" charset="0"/>
              </a:rPr>
              <a:t>This is the part of the Curriculum that helps children to make relationships with the people around them and to develop their own self - confidence whilst managing their own feelings.</a:t>
            </a: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panose="020F0502020204030204" pitchFamily="34" charset="0"/>
                <a:cs typeface="Calibri" panose="020F0502020204030204" pitchFamily="34" charset="0"/>
              </a:rPr>
              <a:t>This is taught through Jigsaw scheme lessons that often include discussing scenarios that the children are familiar with. We then discuss these in real life situations as they occur.  We encourage the children to initiate conversations whilst taking account of others that are involved in the conversation. The children will develop their confidence to ask questions and to have a go in new situations. They will learn how to manage their own feelings and begin to negotiate and solve problems with the other children around them. </a:t>
            </a: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panose="020F0502020204030204" pitchFamily="34" charset="0"/>
                <a:cs typeface="Calibri" panose="020F0502020204030204" pitchFamily="34" charset="0"/>
              </a:rPr>
              <a:t>PSED also includes children learning how to manage their own personal needs. The children will dress and undress themselves independently. This includes doing up fasteners and manipulating clothing that is inside out. The children will learn the key things that are required to stay healthy. </a:t>
            </a:r>
          </a:p>
          <a:p>
            <a:pPr>
              <a:spcAft>
                <a:spcPts val="600"/>
              </a:spcAft>
            </a:pP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631854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276056"/>
          </a:xfrm>
        </p:spPr>
        <p:txBody>
          <a:bodyPr anchor="ctr">
            <a:noAutofit/>
          </a:bodyPr>
          <a:lstStyle/>
          <a:p>
            <a: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t>Communication</a:t>
            </a:r>
            <a:b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br>
            <a: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t>&amp; Language </a:t>
            </a:r>
          </a:p>
        </p:txBody>
      </p:sp>
      <p:sp>
        <p:nvSpPr>
          <p:cNvPr id="8" name="TextBox 7">
            <a:extLst>
              <a:ext uri="{FF2B5EF4-FFF2-40B4-BE49-F238E27FC236}">
                <a16:creationId xmlns:a16="http://schemas.microsoft.com/office/drawing/2014/main" id="{424C5F9D-9770-5D4E-BC6C-3BE2F8B90F3E}"/>
              </a:ext>
            </a:extLst>
          </p:cNvPr>
          <p:cNvSpPr txBox="1"/>
          <p:nvPr/>
        </p:nvSpPr>
        <p:spPr>
          <a:xfrm>
            <a:off x="3890478" y="877466"/>
            <a:ext cx="4936022" cy="4955203"/>
          </a:xfrm>
          <a:prstGeom prst="rect">
            <a:avLst/>
          </a:prstGeom>
          <a:noFill/>
        </p:spPr>
        <p:txBody>
          <a:bodyPr wrap="square" rtlCol="0">
            <a:spAutoFit/>
          </a:bodyPr>
          <a:lstStyle/>
          <a:p>
            <a:pPr>
              <a:spcAft>
                <a:spcPts val="600"/>
              </a:spcAft>
            </a:pPr>
            <a:r>
              <a:rPr lang="en-US" dirty="0">
                <a:solidFill>
                  <a:schemeClr val="bg1"/>
                </a:solidFill>
                <a:latin typeface="Calibri" panose="020F0502020204030204" pitchFamily="34" charset="0"/>
                <a:cs typeface="Calibri" panose="020F0502020204030204" pitchFamily="34" charset="0"/>
              </a:rPr>
              <a:t>Over time, the children in Reception will be expected to concentrate for longer periods of time on one task. They will learn how to listen and respond appropriately. This may be through stories or instructions that involve more than one step. The children will be encouraged to comment and ask questions about what they have heard. </a:t>
            </a: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panose="020F0502020204030204" pitchFamily="34" charset="0"/>
                <a:cs typeface="Calibri" panose="020F0502020204030204" pitchFamily="34" charset="0"/>
              </a:rPr>
              <a:t>The children will be introduced to a wider vocabulary with words used in a variety of contexts. The children will be supported to use these new words appropriately. We will provide them with opportunities to develop their speech and language through story telling activities. During their play, they will be encouraged to use their own experiences and their imagination to develop the roles they are taking on. </a:t>
            </a:r>
          </a:p>
        </p:txBody>
      </p:sp>
    </p:spTree>
    <p:extLst>
      <p:ext uri="{BB962C8B-B14F-4D97-AF65-F5344CB8AC3E}">
        <p14:creationId xmlns:p14="http://schemas.microsoft.com/office/powerpoint/2010/main" val="7393062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276056"/>
          </a:xfrm>
        </p:spPr>
        <p:txBody>
          <a:bodyPr anchor="ctr">
            <a:noAutofit/>
          </a:bodyPr>
          <a:lstStyle/>
          <a:p>
            <a: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t>Physical Development </a:t>
            </a:r>
          </a:p>
        </p:txBody>
      </p:sp>
      <p:sp>
        <p:nvSpPr>
          <p:cNvPr id="8" name="TextBox 7">
            <a:extLst>
              <a:ext uri="{FF2B5EF4-FFF2-40B4-BE49-F238E27FC236}">
                <a16:creationId xmlns:a16="http://schemas.microsoft.com/office/drawing/2014/main" id="{424C5F9D-9770-5D4E-BC6C-3BE2F8B90F3E}"/>
              </a:ext>
            </a:extLst>
          </p:cNvPr>
          <p:cNvSpPr txBox="1"/>
          <p:nvPr/>
        </p:nvSpPr>
        <p:spPr>
          <a:xfrm>
            <a:off x="3681088" y="388876"/>
            <a:ext cx="5322304" cy="5693866"/>
          </a:xfrm>
          <a:prstGeom prst="rect">
            <a:avLst/>
          </a:prstGeom>
          <a:noFill/>
        </p:spPr>
        <p:txBody>
          <a:bodyPr wrap="square" rtlCol="0">
            <a:spAutoFit/>
          </a:bodyPr>
          <a:lstStyle/>
          <a:p>
            <a:pPr>
              <a:spcAft>
                <a:spcPts val="600"/>
              </a:spcAft>
            </a:pPr>
            <a:r>
              <a:rPr lang="en-US" dirty="0">
                <a:solidFill>
                  <a:schemeClr val="bg1"/>
                </a:solidFill>
                <a:latin typeface="Calibri" panose="020F0502020204030204" pitchFamily="34" charset="0"/>
                <a:cs typeface="Calibri" panose="020F0502020204030204" pitchFamily="34" charset="0"/>
              </a:rPr>
              <a:t>Physical development includes bigger gross motor movements and smaller fine motor movements.</a:t>
            </a:r>
          </a:p>
          <a:p>
            <a:pPr>
              <a:spcAft>
                <a:spcPts val="600"/>
              </a:spcAft>
            </a:pPr>
            <a:r>
              <a:rPr lang="en-US" dirty="0">
                <a:solidFill>
                  <a:schemeClr val="bg1"/>
                </a:solidFill>
                <a:latin typeface="Calibri" panose="020F0502020204030204" pitchFamily="34" charset="0"/>
                <a:cs typeface="Calibri" panose="020F0502020204030204" pitchFamily="34" charset="0"/>
              </a:rPr>
              <a:t>The children will be encouraged to experiment with movement and provided with resources that enables them to jump, climb, hop, skip and balance. </a:t>
            </a:r>
          </a:p>
          <a:p>
            <a:pPr>
              <a:spcAft>
                <a:spcPts val="600"/>
              </a:spcAft>
            </a:pPr>
            <a:r>
              <a:rPr lang="en-US" dirty="0">
                <a:solidFill>
                  <a:schemeClr val="bg1"/>
                </a:solidFill>
                <a:latin typeface="Calibri" panose="020F0502020204030204" pitchFamily="34" charset="0"/>
                <a:cs typeface="Calibri" panose="020F0502020204030204" pitchFamily="34" charset="0"/>
              </a:rPr>
              <a:t>During Reception, children will begin to use a dominant hand and hold a pencil effectively. Children will have handwriting sessions and be shown the correct way to form each letter. </a:t>
            </a:r>
          </a:p>
          <a:p>
            <a:pPr>
              <a:spcAft>
                <a:spcPts val="600"/>
              </a:spcAft>
            </a:pPr>
            <a:r>
              <a:rPr lang="en-US" dirty="0">
                <a:solidFill>
                  <a:schemeClr val="bg1"/>
                </a:solidFill>
                <a:latin typeface="Calibri" panose="020F0502020204030204" pitchFamily="34" charset="0"/>
                <a:cs typeface="Calibri" panose="020F0502020204030204" pitchFamily="34" charset="0"/>
              </a:rPr>
              <a:t>The children will also learn to use a variety of tools safely and competently such as paintbrushes, scissors and cutlery.</a:t>
            </a:r>
          </a:p>
          <a:p>
            <a:pPr>
              <a:spcAft>
                <a:spcPts val="600"/>
              </a:spcAft>
            </a:pPr>
            <a:r>
              <a:rPr lang="en-US" dirty="0">
                <a:solidFill>
                  <a:schemeClr val="bg1"/>
                </a:solidFill>
                <a:latin typeface="Calibri" panose="020F0502020204030204" pitchFamily="34" charset="0"/>
                <a:cs typeface="Calibri" panose="020F0502020204030204" pitchFamily="34" charset="0"/>
              </a:rPr>
              <a:t>They will begin to show accuracy and care when drawing.</a:t>
            </a:r>
          </a:p>
          <a:p>
            <a:pPr>
              <a:spcAft>
                <a:spcPts val="600"/>
              </a:spcAft>
            </a:pPr>
            <a:r>
              <a:rPr lang="en-US" b="1" dirty="0">
                <a:solidFill>
                  <a:schemeClr val="bg1"/>
                </a:solidFill>
                <a:latin typeface="Calibri" panose="020F0502020204030204" pitchFamily="34" charset="0"/>
                <a:cs typeface="Calibri" panose="020F0502020204030204" pitchFamily="34" charset="0"/>
              </a:rPr>
              <a:t>PE lessons: </a:t>
            </a:r>
            <a:r>
              <a:rPr lang="en-US" dirty="0">
                <a:solidFill>
                  <a:schemeClr val="bg1"/>
                </a:solidFill>
                <a:latin typeface="Calibri" panose="020F0502020204030204" pitchFamily="34" charset="0"/>
                <a:cs typeface="Calibri" panose="020F0502020204030204" pitchFamily="34" charset="0"/>
              </a:rPr>
              <a:t>(PE kits will stay in school for the half term)</a:t>
            </a:r>
            <a:endParaRPr lang="en-US" b="1" dirty="0">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panose="020F0502020204030204" pitchFamily="34" charset="0"/>
                <a:cs typeface="Calibri" panose="020F0502020204030204" pitchFamily="34" charset="0"/>
              </a:rPr>
              <a:t>Tuesday – Peake</a:t>
            </a:r>
          </a:p>
          <a:p>
            <a:pPr>
              <a:spcAft>
                <a:spcPts val="600"/>
              </a:spcAft>
            </a:pPr>
            <a:r>
              <a:rPr lang="en-US" dirty="0">
                <a:solidFill>
                  <a:schemeClr val="bg1"/>
                </a:solidFill>
                <a:latin typeface="Calibri" panose="020F0502020204030204" pitchFamily="34" charset="0"/>
                <a:cs typeface="Calibri" panose="020F0502020204030204" pitchFamily="34" charset="0"/>
              </a:rPr>
              <a:t>Thursday - Aston</a:t>
            </a:r>
          </a:p>
          <a:p>
            <a:pPr>
              <a:spcAft>
                <a:spcPts val="600"/>
              </a:spcAft>
            </a:pPr>
            <a:r>
              <a:rPr lang="en-US" dirty="0">
                <a:solidFill>
                  <a:schemeClr val="bg1"/>
                </a:solidFill>
                <a:latin typeface="Calibri" panose="020F0502020204030204" pitchFamily="34" charset="0"/>
                <a:cs typeface="Calibri" panose="020F0502020204030204" pitchFamily="34" charset="0"/>
              </a:rPr>
              <a:t>Friday - </a:t>
            </a:r>
            <a:r>
              <a:rPr lang="en-US" dirty="0" err="1">
                <a:solidFill>
                  <a:schemeClr val="bg1"/>
                </a:solidFill>
                <a:latin typeface="Calibri" panose="020F0502020204030204" pitchFamily="34" charset="0"/>
                <a:cs typeface="Calibri" panose="020F0502020204030204" pitchFamily="34" charset="0"/>
              </a:rPr>
              <a:t>Grylls</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761269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276056"/>
          </a:xfrm>
        </p:spPr>
        <p:txBody>
          <a:bodyPr anchor="ctr">
            <a:noAutofit/>
          </a:bodyPr>
          <a:lstStyle/>
          <a:p>
            <a: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t>Literacy </a:t>
            </a:r>
            <a:b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br>
            <a: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424C5F9D-9770-5D4E-BC6C-3BE2F8B90F3E}"/>
              </a:ext>
            </a:extLst>
          </p:cNvPr>
          <p:cNvSpPr txBox="1"/>
          <p:nvPr/>
        </p:nvSpPr>
        <p:spPr>
          <a:xfrm>
            <a:off x="3738149" y="391631"/>
            <a:ext cx="5146713" cy="6294031"/>
          </a:xfrm>
          <a:prstGeom prst="rect">
            <a:avLst/>
          </a:prstGeom>
          <a:noFill/>
        </p:spPr>
        <p:txBody>
          <a:bodyPr wrap="square" lIns="91440" tIns="45720" rIns="91440" bIns="45720" rtlCol="0" anchor="t">
            <a:spAutoFit/>
          </a:bodyPr>
          <a:lstStyle/>
          <a:p>
            <a:pPr>
              <a:spcAft>
                <a:spcPts val="600"/>
              </a:spcAft>
            </a:pPr>
            <a:r>
              <a:rPr lang="en-US" b="1" dirty="0">
                <a:solidFill>
                  <a:schemeClr val="bg1"/>
                </a:solidFill>
                <a:latin typeface="Calibri" panose="020F0502020204030204" pitchFamily="34" charset="0"/>
                <a:cs typeface="Calibri" panose="020F0502020204030204" pitchFamily="34" charset="0"/>
              </a:rPr>
              <a:t>Reading</a:t>
            </a:r>
          </a:p>
          <a:p>
            <a:pPr>
              <a:spcAft>
                <a:spcPts val="600"/>
              </a:spcAft>
            </a:pPr>
            <a:r>
              <a:rPr lang="en-US" dirty="0">
                <a:solidFill>
                  <a:schemeClr val="bg1"/>
                </a:solidFill>
                <a:latin typeface="Calibri"/>
                <a:ea typeface="Calibri"/>
                <a:cs typeface="Calibri"/>
              </a:rPr>
              <a:t>The children will initially bring home a library book for you to read to them. Hearing as many stories as possible will support the children ready to read for themselves as they will understand the functions of reading and text. They are also bringing home a sheet that shows you which sound they learned in phonics that day. Reading books will follow at a later date and initially will be picture books for you to talk about the pictures which will then move onto books with words. It is beneficial if the children read the book several times as this will aid their fluency so that they are not sounding out every word. </a:t>
            </a:r>
            <a:endParaRPr lang="en-US" dirty="0">
              <a:solidFill>
                <a:schemeClr val="bg1"/>
              </a:solidFill>
              <a:latin typeface="Calibri" panose="020F0502020204030204" pitchFamily="34" charset="0"/>
              <a:ea typeface="Calibri"/>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Writing </a:t>
            </a:r>
          </a:p>
          <a:p>
            <a:pPr>
              <a:spcAft>
                <a:spcPts val="600"/>
              </a:spcAft>
            </a:pPr>
            <a:r>
              <a:rPr lang="en-US" dirty="0">
                <a:solidFill>
                  <a:schemeClr val="bg1"/>
                </a:solidFill>
                <a:latin typeface="Calibri" panose="020F0502020204030204" pitchFamily="34" charset="0"/>
                <a:cs typeface="Calibri" panose="020F0502020204030204" pitchFamily="34" charset="0"/>
              </a:rPr>
              <a:t>Children will follow a similar process with their writing. They will initially use their own marks to convey meaning and then learn how to write some letter shapes. They will use these letters to build words and eventually will write simple sentences. </a:t>
            </a: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endParaRPr lang="en-US"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40701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276056"/>
          </a:xfrm>
        </p:spPr>
        <p:txBody>
          <a:bodyPr anchor="ctr">
            <a:noAutofit/>
          </a:bodyPr>
          <a:lstStyle/>
          <a:p>
            <a: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t>Literacy:</a:t>
            </a:r>
            <a:b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br>
            <a: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t>Phonics </a:t>
            </a:r>
            <a:b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br>
            <a: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424C5F9D-9770-5D4E-BC6C-3BE2F8B90F3E}"/>
              </a:ext>
            </a:extLst>
          </p:cNvPr>
          <p:cNvSpPr txBox="1"/>
          <p:nvPr/>
        </p:nvSpPr>
        <p:spPr>
          <a:xfrm>
            <a:off x="3738149" y="391631"/>
            <a:ext cx="5094040" cy="7278916"/>
          </a:xfrm>
          <a:prstGeom prst="rect">
            <a:avLst/>
          </a:prstGeom>
          <a:noFill/>
        </p:spPr>
        <p:txBody>
          <a:bodyPr wrap="square" lIns="91440" tIns="45720" rIns="91440" bIns="45720" rtlCol="0" anchor="t">
            <a:spAutoFit/>
          </a:bodyPr>
          <a:lstStyle/>
          <a:p>
            <a:pPr>
              <a:spcAft>
                <a:spcPts val="600"/>
              </a:spcAft>
            </a:pPr>
            <a:r>
              <a:rPr lang="en-US" b="1" dirty="0">
                <a:solidFill>
                  <a:schemeClr val="bg1"/>
                </a:solidFill>
                <a:latin typeface="Calibri" panose="020F0502020204030204" pitchFamily="34" charset="0"/>
                <a:cs typeface="Calibri" panose="020F0502020204030204" pitchFamily="34" charset="0"/>
              </a:rPr>
              <a:t>Phonics </a:t>
            </a:r>
          </a:p>
          <a:p>
            <a:pPr>
              <a:spcAft>
                <a:spcPts val="600"/>
              </a:spcAft>
            </a:pPr>
            <a:r>
              <a:rPr lang="en-US" dirty="0">
                <a:solidFill>
                  <a:schemeClr val="bg1"/>
                </a:solidFill>
                <a:latin typeface="Calibri"/>
                <a:ea typeface="Calibri"/>
                <a:cs typeface="Calibri"/>
              </a:rPr>
              <a:t>Phonics is the key to reading and writing as it breaks words down into the individual sounds. We teach phonics using the Read Write Inc system. The Reception children have started the Set 1 sounds and later in the year they will learn the Set 2 sounds.  The children are taught the sound of the </a:t>
            </a:r>
            <a:r>
              <a:rPr lang="en-US">
                <a:solidFill>
                  <a:schemeClr val="bg1"/>
                </a:solidFill>
                <a:latin typeface="Calibri"/>
                <a:ea typeface="Calibri"/>
                <a:cs typeface="Calibri"/>
              </a:rPr>
              <a:t>letter and how to sound out words. We call this </a:t>
            </a:r>
            <a:r>
              <a:rPr lang="en-US" dirty="0">
                <a:solidFill>
                  <a:schemeClr val="bg1"/>
                </a:solidFill>
                <a:latin typeface="Calibri"/>
                <a:ea typeface="Calibri"/>
                <a:cs typeface="Calibri"/>
              </a:rPr>
              <a:t>Fred Talk. </a:t>
            </a:r>
            <a:r>
              <a:rPr lang="en-US" dirty="0">
                <a:solidFill>
                  <a:schemeClr val="bg1"/>
                </a:solidFill>
                <a:latin typeface="Calibri"/>
                <a:ea typeface="Calibri"/>
                <a:cs typeface="Calibri"/>
                <a:hlinkClick r:id="rId3">
                  <a:extLst>
                    <a:ext uri="{A12FA001-AC4F-418D-AE19-62706E023703}">
                      <ahyp:hlinkClr xmlns:ahyp="http://schemas.microsoft.com/office/drawing/2018/hyperlinkcolor" val="tx"/>
                    </a:ext>
                  </a:extLst>
                </a:hlinkClick>
              </a:rPr>
              <a:t>How to say the sounds</a:t>
            </a:r>
            <a:endParaRPr lang="en-US" dirty="0">
              <a:solidFill>
                <a:schemeClr val="bg1"/>
              </a:solidFill>
              <a:latin typeface="Calibri"/>
              <a:ea typeface="Calibri"/>
              <a:cs typeface="Calibri"/>
            </a:endParaRPr>
          </a:p>
          <a:p>
            <a:pPr>
              <a:spcAft>
                <a:spcPts val="600"/>
              </a:spcAft>
            </a:pPr>
            <a:r>
              <a:rPr lang="en-US" dirty="0">
                <a:solidFill>
                  <a:schemeClr val="bg1"/>
                </a:solidFill>
                <a:latin typeface="Calibri" panose="020F0502020204030204" pitchFamily="34" charset="0"/>
                <a:cs typeface="Calibri" panose="020F0502020204030204" pitchFamily="34" charset="0"/>
              </a:rPr>
              <a:t>You can buy your own set of flashcards from Amazon. </a:t>
            </a:r>
            <a:r>
              <a:rPr lang="en-US" dirty="0">
                <a:solidFill>
                  <a:schemeClr val="bg1"/>
                </a:solidFill>
                <a:latin typeface="Calibri" panose="020F0502020204030204" pitchFamily="34" charset="0"/>
                <a:cs typeface="Calibri" panose="020F0502020204030204" pitchFamily="34" charset="0"/>
                <a:hlinkClick r:id="rId4"/>
              </a:rPr>
              <a:t>Link to Amazon</a:t>
            </a:r>
            <a:r>
              <a:rPr lang="en-US" dirty="0">
                <a:solidFill>
                  <a:schemeClr val="bg1"/>
                </a:solidFill>
                <a:latin typeface="Calibri" panose="020F0502020204030204" pitchFamily="34" charset="0"/>
                <a:cs typeface="Calibri" panose="020F0502020204030204" pitchFamily="34" charset="0"/>
              </a:rPr>
              <a:t> </a:t>
            </a:r>
          </a:p>
          <a:p>
            <a:pPr>
              <a:spcAft>
                <a:spcPts val="600"/>
              </a:spcAft>
            </a:pPr>
            <a:r>
              <a:rPr lang="en-US" dirty="0">
                <a:solidFill>
                  <a:schemeClr val="bg1"/>
                </a:solidFill>
                <a:latin typeface="Calibri"/>
                <a:ea typeface="Calibri"/>
                <a:cs typeface="Calibri"/>
              </a:rPr>
              <a:t>Once the children have learned the sound that each letter makes, they learn how to put the sounds </a:t>
            </a:r>
            <a:r>
              <a:rPr lang="en-US">
                <a:solidFill>
                  <a:schemeClr val="bg1"/>
                </a:solidFill>
                <a:latin typeface="Calibri"/>
                <a:ea typeface="Calibri"/>
                <a:cs typeface="Calibri"/>
              </a:rPr>
              <a:t>together  through oral blending and then how to read words and spell. They will then </a:t>
            </a:r>
            <a:r>
              <a:rPr lang="en-US" dirty="0">
                <a:solidFill>
                  <a:schemeClr val="bg1"/>
                </a:solidFill>
                <a:latin typeface="Calibri"/>
                <a:ea typeface="Calibri"/>
                <a:cs typeface="Calibri"/>
              </a:rPr>
              <a:t>bring home a Read Write Inc reading book that includes the sounds that they know. They will also bring home a book that is a similar level but from a different publisher so that they are exposed to a variety of books. </a:t>
            </a:r>
            <a:endParaRPr lang="en-US" dirty="0">
              <a:solidFill>
                <a:schemeClr val="bg1"/>
              </a:solidFill>
              <a:latin typeface="Calibri" panose="020F0502020204030204" pitchFamily="34" charset="0"/>
              <a:ea typeface="Calibri"/>
              <a:cs typeface="Calibri" panose="020F0502020204030204" pitchFamily="34" charset="0"/>
            </a:endParaRP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endParaRPr lang="en-US" b="1" dirty="0">
              <a:solidFill>
                <a:schemeClr val="bg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a:stretch>
            <a:fillRect/>
          </a:stretch>
        </p:blipFill>
        <p:spPr>
          <a:xfrm>
            <a:off x="2171133" y="2663790"/>
            <a:ext cx="1282422" cy="1920857"/>
          </a:xfrm>
          <a:prstGeom prst="rect">
            <a:avLst/>
          </a:prstGeom>
        </p:spPr>
      </p:pic>
      <p:pic>
        <p:nvPicPr>
          <p:cNvPr id="3" name="Picture 2"/>
          <p:cNvPicPr>
            <a:picLocks noChangeAspect="1"/>
          </p:cNvPicPr>
          <p:nvPr/>
        </p:nvPicPr>
        <p:blipFill>
          <a:blip r:embed="rId6"/>
          <a:stretch>
            <a:fillRect/>
          </a:stretch>
        </p:blipFill>
        <p:spPr>
          <a:xfrm>
            <a:off x="866056" y="911971"/>
            <a:ext cx="2295525" cy="1228725"/>
          </a:xfrm>
          <a:prstGeom prst="rect">
            <a:avLst/>
          </a:prstGeom>
        </p:spPr>
      </p:pic>
    </p:spTree>
    <p:extLst>
      <p:ext uri="{BB962C8B-B14F-4D97-AF65-F5344CB8AC3E}">
        <p14:creationId xmlns:p14="http://schemas.microsoft.com/office/powerpoint/2010/main" val="124043584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443345" y="2493367"/>
            <a:ext cx="2851459" cy="1276056"/>
          </a:xfrm>
        </p:spPr>
        <p:txBody>
          <a:bodyPr anchor="ctr">
            <a:noAutofit/>
          </a:bodyPr>
          <a:lstStyle/>
          <a:p>
            <a:r>
              <a:rPr lang="en-US" sz="3200" dirty="0">
                <a:solidFill>
                  <a:schemeClr val="tx1"/>
                </a:solidFill>
                <a:latin typeface="Calibri" panose="020F0502020204030204" pitchFamily="34" charset="0"/>
                <a:ea typeface="Tahoma" panose="020B0604030504040204" pitchFamily="34" charset="0"/>
                <a:cs typeface="Calibri" panose="020F0502020204030204" pitchFamily="34" charset="0"/>
              </a:rPr>
              <a:t>Mathematical Development</a:t>
            </a:r>
          </a:p>
        </p:txBody>
      </p:sp>
      <p:sp>
        <p:nvSpPr>
          <p:cNvPr id="2" name="TextBox 1">
            <a:extLst>
              <a:ext uri="{FF2B5EF4-FFF2-40B4-BE49-F238E27FC236}">
                <a16:creationId xmlns:a16="http://schemas.microsoft.com/office/drawing/2014/main" id="{EBEC98BC-116B-4C81-8982-749F2CEAC368}"/>
              </a:ext>
            </a:extLst>
          </p:cNvPr>
          <p:cNvSpPr txBox="1"/>
          <p:nvPr/>
        </p:nvSpPr>
        <p:spPr>
          <a:xfrm>
            <a:off x="3911173" y="510988"/>
            <a:ext cx="495235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Calibri"/>
                <a:cs typeface="Calibri"/>
              </a:rPr>
              <a:t>The children will explore aspects of </a:t>
            </a:r>
            <a:r>
              <a:rPr lang="en-US" dirty="0" err="1">
                <a:solidFill>
                  <a:schemeClr val="bg1"/>
                </a:solidFill>
                <a:latin typeface="Calibri"/>
                <a:cs typeface="Calibri"/>
              </a:rPr>
              <a:t>Maths</a:t>
            </a:r>
            <a:r>
              <a:rPr lang="en-US" dirty="0">
                <a:solidFill>
                  <a:schemeClr val="bg1"/>
                </a:solidFill>
                <a:latin typeface="Calibri"/>
                <a:cs typeface="Calibri"/>
              </a:rPr>
              <a:t> through a variety of experiences to develop a deep understanding of each area. </a:t>
            </a:r>
            <a:endParaRPr lang="en-US">
              <a:solidFill>
                <a:schemeClr val="bg1"/>
              </a:solidFill>
              <a:latin typeface="Calibri"/>
              <a:cs typeface="Calibri"/>
            </a:endParaRPr>
          </a:p>
          <a:p>
            <a:endParaRPr lang="en-GB"/>
          </a:p>
          <a:p>
            <a:r>
              <a:rPr lang="en-US" dirty="0">
                <a:solidFill>
                  <a:schemeClr val="bg1"/>
                </a:solidFill>
                <a:latin typeface="Calibri"/>
                <a:cs typeface="Calibri"/>
              </a:rPr>
              <a:t>Children will develop a deep understanding of numbers within 10. They will learn to </a:t>
            </a:r>
            <a:r>
              <a:rPr lang="en-US" dirty="0" err="1">
                <a:solidFill>
                  <a:schemeClr val="bg1"/>
                </a:solidFill>
                <a:latin typeface="Calibri"/>
                <a:cs typeface="Calibri"/>
              </a:rPr>
              <a:t>subitise</a:t>
            </a:r>
            <a:r>
              <a:rPr lang="en-US" dirty="0">
                <a:solidFill>
                  <a:schemeClr val="bg1"/>
                </a:solidFill>
                <a:latin typeface="Calibri"/>
                <a:cs typeface="Calibri"/>
              </a:rPr>
              <a:t> (recognize quantities without counting) to 5 and automatically recall number bonds to 5 and then 10. They will count confidently beyond 10. They will count, match numbers to amounts, use the language of fewer and more and solve problems that involve halving, doubling and sharing. </a:t>
            </a:r>
          </a:p>
          <a:p>
            <a:endParaRPr lang="en-GB">
              <a:ea typeface="Tahoma" pitchFamily="34" charset="0"/>
              <a:cs typeface="Tahoma" pitchFamily="34" charset="0"/>
            </a:endParaRPr>
          </a:p>
          <a:p>
            <a:r>
              <a:rPr lang="en-US" dirty="0">
                <a:solidFill>
                  <a:schemeClr val="bg1"/>
                </a:solidFill>
                <a:latin typeface="Calibri"/>
                <a:cs typeface="Calibri"/>
              </a:rPr>
              <a:t>Children will use everyday language to talk about size, weight, capacity, position, distance, time and money to compare quantities and objects and to solve problems. They  will </a:t>
            </a:r>
            <a:r>
              <a:rPr lang="en-US" dirty="0" err="1">
                <a:solidFill>
                  <a:schemeClr val="bg1"/>
                </a:solidFill>
                <a:latin typeface="Calibri"/>
                <a:cs typeface="Calibri"/>
              </a:rPr>
              <a:t>recognise</a:t>
            </a:r>
            <a:r>
              <a:rPr lang="en-US" dirty="0">
                <a:solidFill>
                  <a:schemeClr val="bg1"/>
                </a:solidFill>
                <a:latin typeface="Calibri"/>
                <a:cs typeface="Calibri"/>
              </a:rPr>
              <a:t>, create and describe patterns. They will explore characteristics of everyday objects and shapes and use mathematical language to describe them.</a:t>
            </a:r>
          </a:p>
        </p:txBody>
      </p:sp>
    </p:spTree>
    <p:extLst>
      <p:ext uri="{BB962C8B-B14F-4D97-AF65-F5344CB8AC3E}">
        <p14:creationId xmlns:p14="http://schemas.microsoft.com/office/powerpoint/2010/main" val="171744913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133" y="2827927"/>
            <a:ext cx="2370762" cy="876279"/>
          </a:xfrm>
        </p:spPr>
        <p:txBody>
          <a:bodyPr>
            <a:noAutofit/>
          </a:bodyPr>
          <a:lstStyle/>
          <a:p>
            <a:pPr>
              <a:lnSpc>
                <a:spcPct val="90000"/>
              </a:lnSpc>
            </a:pPr>
            <a:r>
              <a:rPr lang="en-GB" sz="3200" dirty="0">
                <a:solidFill>
                  <a:srgbClr val="EBEBEB"/>
                </a:solidFill>
                <a:latin typeface="Calibri" panose="020F0502020204030204" pitchFamily="34" charset="0"/>
                <a:ea typeface="Tahoma" panose="020B0604030504040204" pitchFamily="34" charset="0"/>
                <a:cs typeface="Calibri" panose="020F0502020204030204" pitchFamily="34" charset="0"/>
              </a:rPr>
              <a:t>Reception Curriculum Themes </a:t>
            </a:r>
          </a:p>
        </p:txBody>
      </p:sp>
      <p:grpSp>
        <p:nvGrpSpPr>
          <p:cNvPr id="14" name="Group 8">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10" name="Rectangle 9">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aphicFrame>
        <p:nvGraphicFramePr>
          <p:cNvPr id="3" name="Table 2"/>
          <p:cNvGraphicFramePr>
            <a:graphicFrameLocks noGrp="1"/>
          </p:cNvGraphicFramePr>
          <p:nvPr>
            <p:extLst>
              <p:ext uri="{D42A27DB-BD31-4B8C-83A1-F6EECF244321}">
                <p14:modId xmlns:p14="http://schemas.microsoft.com/office/powerpoint/2010/main" val="171589518"/>
              </p:ext>
            </p:extLst>
          </p:nvPr>
        </p:nvGraphicFramePr>
        <p:xfrm>
          <a:off x="61548" y="2341419"/>
          <a:ext cx="5969796" cy="1463963"/>
        </p:xfrm>
        <a:graphic>
          <a:graphicData uri="http://schemas.openxmlformats.org/drawingml/2006/table">
            <a:tbl>
              <a:tblPr firstRow="1" bandRow="1">
                <a:noFill/>
                <a:tableStyleId>{BC89EF96-8CEA-46FF-86C4-4CE0E7609802}</a:tableStyleId>
              </a:tblPr>
              <a:tblGrid>
                <a:gridCol w="459943">
                  <a:extLst>
                    <a:ext uri="{9D8B030D-6E8A-4147-A177-3AD203B41FA5}">
                      <a16:colId xmlns:a16="http://schemas.microsoft.com/office/drawing/2014/main" val="1621397904"/>
                    </a:ext>
                  </a:extLst>
                </a:gridCol>
                <a:gridCol w="794953">
                  <a:extLst>
                    <a:ext uri="{9D8B030D-6E8A-4147-A177-3AD203B41FA5}">
                      <a16:colId xmlns:a16="http://schemas.microsoft.com/office/drawing/2014/main" val="3317693903"/>
                    </a:ext>
                  </a:extLst>
                </a:gridCol>
                <a:gridCol w="1000545">
                  <a:extLst>
                    <a:ext uri="{9D8B030D-6E8A-4147-A177-3AD203B41FA5}">
                      <a16:colId xmlns:a16="http://schemas.microsoft.com/office/drawing/2014/main" val="1113645661"/>
                    </a:ext>
                  </a:extLst>
                </a:gridCol>
                <a:gridCol w="699011">
                  <a:extLst>
                    <a:ext uri="{9D8B030D-6E8A-4147-A177-3AD203B41FA5}">
                      <a16:colId xmlns:a16="http://schemas.microsoft.com/office/drawing/2014/main" val="3673738851"/>
                    </a:ext>
                  </a:extLst>
                </a:gridCol>
                <a:gridCol w="808660">
                  <a:extLst>
                    <a:ext uri="{9D8B030D-6E8A-4147-A177-3AD203B41FA5}">
                      <a16:colId xmlns:a16="http://schemas.microsoft.com/office/drawing/2014/main" val="1239639567"/>
                    </a:ext>
                  </a:extLst>
                </a:gridCol>
                <a:gridCol w="1014253">
                  <a:extLst>
                    <a:ext uri="{9D8B030D-6E8A-4147-A177-3AD203B41FA5}">
                      <a16:colId xmlns:a16="http://schemas.microsoft.com/office/drawing/2014/main" val="323003071"/>
                    </a:ext>
                  </a:extLst>
                </a:gridCol>
                <a:gridCol w="1192431">
                  <a:extLst>
                    <a:ext uri="{9D8B030D-6E8A-4147-A177-3AD203B41FA5}">
                      <a16:colId xmlns:a16="http://schemas.microsoft.com/office/drawing/2014/main" val="4230571709"/>
                    </a:ext>
                  </a:extLst>
                </a:gridCol>
              </a:tblGrid>
              <a:tr h="806295">
                <a:tc>
                  <a:txBody>
                    <a:bodyPr/>
                    <a:lstStyle/>
                    <a:p>
                      <a:endParaRPr lang="en-GB" sz="1100" b="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Autumn</a:t>
                      </a:r>
                      <a:r>
                        <a:rPr lang="en-GB" sz="1400" b="1" cap="none" spc="0" baseline="0" dirty="0">
                          <a:solidFill>
                            <a:schemeClr val="tx1"/>
                          </a:solidFill>
                          <a:latin typeface="Calibri" panose="020F0502020204030204" pitchFamily="34" charset="0"/>
                          <a:ea typeface="Tahoma" panose="020B0604030504040204" pitchFamily="34" charset="0"/>
                          <a:cs typeface="Calibri" panose="020F0502020204030204" pitchFamily="34" charset="0"/>
                        </a:rPr>
                        <a:t> 1</a:t>
                      </a:r>
                    </a:p>
                    <a:p>
                      <a:pPr algn="ctr"/>
                      <a:endParaRPr lang="en-GB" sz="1400" b="1" cap="none" spc="0" baseline="0" dirty="0">
                        <a:solidFill>
                          <a:schemeClr val="tx1"/>
                        </a:solidFill>
                        <a:latin typeface="Calibri" panose="020F0502020204030204" pitchFamily="34" charset="0"/>
                        <a:ea typeface="Tahoma" panose="020B0604030504040204" pitchFamily="34" charset="0"/>
                        <a:cs typeface="Calibri" panose="020F0502020204030204" pitchFamily="34" charset="0"/>
                      </a:endParaRPr>
                    </a:p>
                    <a:p>
                      <a:pPr algn="ctr"/>
                      <a:endPar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Autumn 2</a:t>
                      </a:r>
                    </a:p>
                    <a:p>
                      <a:pPr algn="ctr"/>
                      <a:endPar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p>
                      <a:pPr algn="ctr"/>
                      <a:endPar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Spring 1</a:t>
                      </a:r>
                    </a:p>
                    <a:p>
                      <a:pPr algn="ctr"/>
                      <a:endPar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p>
                      <a:pPr algn="ctr"/>
                      <a:endPar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Spring 2</a:t>
                      </a:r>
                    </a:p>
                    <a:p>
                      <a:pPr algn="ctr"/>
                      <a:endPar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p>
                      <a:pPr algn="ctr"/>
                      <a:endPar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Summer 1</a:t>
                      </a:r>
                    </a:p>
                    <a:p>
                      <a:pPr algn="ctr"/>
                      <a:endPar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p>
                      <a:pPr algn="ctr"/>
                      <a:endPar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Summer 2</a:t>
                      </a:r>
                    </a:p>
                    <a:p>
                      <a:pPr algn="ctr"/>
                      <a:endPar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p>
                      <a:pPr algn="ctr"/>
                      <a:endParaRPr lang="en-GB" sz="1400" b="1"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824042"/>
                  </a:ext>
                </a:extLst>
              </a:tr>
              <a:tr h="657668">
                <a:tc>
                  <a:txBody>
                    <a:bodyPr/>
                    <a:lstStyle/>
                    <a:p>
                      <a:pPr algn="ctr"/>
                      <a:r>
                        <a:rPr lang="en-GB" sz="1200" b="1"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Topic</a:t>
                      </a:r>
                    </a:p>
                  </a:txBody>
                  <a:tcPr marL="31691" marR="31691" marT="31691" marB="633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All About Me</a:t>
                      </a:r>
                    </a:p>
                  </a:txBody>
                  <a:tcPr marL="31691" marR="31691" marT="31691" marB="633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Toys</a:t>
                      </a:r>
                    </a:p>
                  </a:txBody>
                  <a:tcPr marL="31691" marR="31691" marT="31691" marB="633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Monsters</a:t>
                      </a:r>
                    </a:p>
                  </a:txBody>
                  <a:tcPr marL="31691" marR="31691" marT="31691" marB="633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3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Our</a:t>
                      </a:r>
                      <a:r>
                        <a:rPr lang="en-GB" sz="1300" cap="none" spc="0" baseline="0" dirty="0">
                          <a:solidFill>
                            <a:schemeClr val="tx1"/>
                          </a:solidFill>
                          <a:latin typeface="Calibri" panose="020F0502020204030204" pitchFamily="34" charset="0"/>
                          <a:ea typeface="Tahoma" panose="020B0604030504040204" pitchFamily="34" charset="0"/>
                          <a:cs typeface="Calibri" panose="020F0502020204030204" pitchFamily="34" charset="0"/>
                        </a:rPr>
                        <a:t> Garden</a:t>
                      </a:r>
                      <a:endParaRPr lang="en-GB" sz="1300" cap="none" spc="0" dirty="0">
                        <a:solidFill>
                          <a:schemeClr val="tx1"/>
                        </a:solidFill>
                        <a:latin typeface="Calibri" panose="020F0502020204030204" pitchFamily="34" charset="0"/>
                        <a:ea typeface="Tahoma" panose="020B0604030504040204" pitchFamily="34" charset="0"/>
                        <a:cs typeface="Calibri" panose="020F0502020204030204" pitchFamily="34" charset="0"/>
                      </a:endParaRPr>
                    </a:p>
                  </a:txBody>
                  <a:tcPr marL="31691" marR="31691" marT="31691" marB="633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2000"/>
                    </a:p>
                  </a:txBody>
                  <a:tcPr/>
                </a:tc>
                <a:tc>
                  <a:txBody>
                    <a:bodyPr/>
                    <a:lstStyle/>
                    <a:p>
                      <a:pPr algn="ctr"/>
                      <a:r>
                        <a:rPr lang="en-GB" sz="13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Safari</a:t>
                      </a:r>
                    </a:p>
                    <a:p>
                      <a:pPr algn="ctr"/>
                      <a:r>
                        <a:rPr lang="en-GB" sz="1300" cap="none" spc="0" dirty="0">
                          <a:solidFill>
                            <a:schemeClr val="tx1"/>
                          </a:solidFill>
                          <a:latin typeface="Calibri" panose="020F0502020204030204" pitchFamily="34" charset="0"/>
                          <a:ea typeface="Tahoma" panose="020B0604030504040204" pitchFamily="34" charset="0"/>
                          <a:cs typeface="Calibri" panose="020F0502020204030204" pitchFamily="34" charset="0"/>
                        </a:rPr>
                        <a:t>Adventures</a:t>
                      </a:r>
                    </a:p>
                  </a:txBody>
                  <a:tcPr marL="31691" marR="31691" marT="31691" marB="633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033108"/>
                  </a:ext>
                </a:extLst>
              </a:tr>
            </a:tbl>
          </a:graphicData>
        </a:graphic>
      </p:graphicFrame>
    </p:spTree>
    <p:extLst>
      <p:ext uri="{BB962C8B-B14F-4D97-AF65-F5344CB8AC3E}">
        <p14:creationId xmlns:p14="http://schemas.microsoft.com/office/powerpoint/2010/main" val="329873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972238"/>
          </a:xfrm>
          <a:prstGeom prst="rect">
            <a:avLst/>
          </a:prstGeom>
        </p:spPr>
        <p:txBody>
          <a:bodyPr vert="horz" lIns="91440" tIns="45720" rIns="91440" bIns="45720" rtlCol="0" anchor="ctr">
            <a:noAutofit/>
          </a:bodyPr>
          <a:lstStyle/>
          <a:p>
            <a:pPr defTabSz="457200">
              <a:spcAft>
                <a:spcPts val="600"/>
              </a:spcAft>
            </a:pPr>
            <a:r>
              <a:rPr lang="en-US" sz="4400" dirty="0">
                <a:latin typeface="Calibri" panose="020F0502020204030204" pitchFamily="34" charset="0"/>
                <a:ea typeface="Tahoma" panose="020B0604030504040204" pitchFamily="34" charset="0"/>
                <a:cs typeface="Calibri" panose="020F0502020204030204" pitchFamily="34" charset="0"/>
              </a:rPr>
              <a:t>Other Curriculum Opportunities</a:t>
            </a:r>
          </a:p>
        </p:txBody>
      </p:sp>
      <p:sp>
        <p:nvSpPr>
          <p:cNvPr id="7" name="TextBox 6">
            <a:extLst>
              <a:ext uri="{FF2B5EF4-FFF2-40B4-BE49-F238E27FC236}">
                <a16:creationId xmlns:a16="http://schemas.microsoft.com/office/drawing/2014/main" id="{973F2C92-B7ED-F344-8F69-B0B88305D7F2}"/>
              </a:ext>
            </a:extLst>
          </p:cNvPr>
          <p:cNvSpPr txBox="1"/>
          <p:nvPr/>
        </p:nvSpPr>
        <p:spPr>
          <a:xfrm>
            <a:off x="3717110" y="139550"/>
            <a:ext cx="5426889" cy="7694414"/>
          </a:xfrm>
          <a:prstGeom prst="rect">
            <a:avLst/>
          </a:prstGeom>
          <a:noFill/>
        </p:spPr>
        <p:txBody>
          <a:bodyPr wrap="square" lIns="91440" tIns="45720" rIns="91440" bIns="45720" rtlCol="0" anchor="t">
            <a:spAutoFit/>
          </a:bodyPr>
          <a:lstStyle/>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r>
              <a:rPr lang="en-US" dirty="0">
                <a:solidFill>
                  <a:schemeClr val="bg1"/>
                </a:solidFill>
                <a:latin typeface="Calibri" panose="020F0502020204030204" pitchFamily="34" charset="0"/>
                <a:cs typeface="Calibri" panose="020F0502020204030204" pitchFamily="34" charset="0"/>
              </a:rPr>
              <a:t>We will have carpet sessions where we will explore our topic through class discussions, stories and research.</a:t>
            </a:r>
          </a:p>
          <a:p>
            <a:pPr>
              <a:spcAft>
                <a:spcPts val="600"/>
              </a:spcAft>
            </a:pPr>
            <a:r>
              <a:rPr lang="en-US" dirty="0">
                <a:solidFill>
                  <a:schemeClr val="bg1"/>
                </a:solidFill>
                <a:latin typeface="Calibri" panose="020F0502020204030204" pitchFamily="34" charset="0"/>
                <a:cs typeface="Calibri" panose="020F0502020204030204" pitchFamily="34" charset="0"/>
              </a:rPr>
              <a:t>This will then be followed up with learning opportunities during continuous provision. </a:t>
            </a: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Understanding of the World</a:t>
            </a:r>
          </a:p>
          <a:p>
            <a:pPr marL="285750" indent="-285750">
              <a:spcAft>
                <a:spcPts val="600"/>
              </a:spcAft>
              <a:buFont typeface="Arial" panose="020B0604020202020204" pitchFamily="34" charset="0"/>
              <a:buChar char="•"/>
            </a:pPr>
            <a:r>
              <a:rPr lang="en-US" dirty="0">
                <a:solidFill>
                  <a:schemeClr val="bg1"/>
                </a:solidFill>
                <a:latin typeface="Calibri"/>
                <a:cs typeface="Calibri"/>
              </a:rPr>
              <a:t>The children will learn about their environment and make comparisons between their lives and those of others. </a:t>
            </a: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They will look at similarities between things and events in the past compared to now.</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They will use and create simple maps.</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They will make observations linked to the seasons and the natural world.</a:t>
            </a: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779585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972238"/>
          </a:xfrm>
          <a:prstGeom prst="rect">
            <a:avLst/>
          </a:prstGeom>
        </p:spPr>
        <p:txBody>
          <a:bodyPr vert="horz" lIns="91440" tIns="45720" rIns="91440" bIns="45720" rtlCol="0" anchor="ctr">
            <a:noAutofit/>
          </a:bodyPr>
          <a:lstStyle/>
          <a:p>
            <a:pPr defTabSz="457200">
              <a:spcAft>
                <a:spcPts val="600"/>
              </a:spcAft>
            </a:pPr>
            <a:r>
              <a:rPr lang="en-US" sz="4400" dirty="0">
                <a:latin typeface="Calibri" panose="020F0502020204030204" pitchFamily="34" charset="0"/>
                <a:ea typeface="Tahoma" panose="020B0604030504040204" pitchFamily="34" charset="0"/>
                <a:cs typeface="Calibri" panose="020F0502020204030204" pitchFamily="34" charset="0"/>
              </a:rPr>
              <a:t>Other Curriculum Opportunities</a:t>
            </a:r>
          </a:p>
        </p:txBody>
      </p:sp>
      <p:sp>
        <p:nvSpPr>
          <p:cNvPr id="7" name="TextBox 6">
            <a:extLst>
              <a:ext uri="{FF2B5EF4-FFF2-40B4-BE49-F238E27FC236}">
                <a16:creationId xmlns:a16="http://schemas.microsoft.com/office/drawing/2014/main" id="{973F2C92-B7ED-F344-8F69-B0B88305D7F2}"/>
              </a:ext>
            </a:extLst>
          </p:cNvPr>
          <p:cNvSpPr txBox="1"/>
          <p:nvPr/>
        </p:nvSpPr>
        <p:spPr>
          <a:xfrm>
            <a:off x="3717110" y="139550"/>
            <a:ext cx="5426889" cy="8171468"/>
          </a:xfrm>
          <a:prstGeom prst="rect">
            <a:avLst/>
          </a:prstGeom>
          <a:noFill/>
        </p:spPr>
        <p:txBody>
          <a:bodyPr wrap="square" lIns="91440" tIns="45720" rIns="91440" bIns="45720" rtlCol="0" anchor="t">
            <a:spAutoFit/>
          </a:bodyPr>
          <a:lstStyle/>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Expressive Arts and Design</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 children will experiment with resources to create </a:t>
            </a:r>
            <a:r>
              <a:rPr lang="en-US" dirty="0" err="1">
                <a:solidFill>
                  <a:schemeClr val="bg1"/>
                </a:solidFill>
                <a:latin typeface="Calibri" panose="020F0502020204030204" pitchFamily="34" charset="0"/>
                <a:cs typeface="Calibri" panose="020F0502020204030204" pitchFamily="34" charset="0"/>
              </a:rPr>
              <a:t>colour</a:t>
            </a:r>
            <a:r>
              <a:rPr lang="en-US" dirty="0">
                <a:solidFill>
                  <a:schemeClr val="bg1"/>
                </a:solidFill>
                <a:latin typeface="Calibri" panose="020F0502020204030204" pitchFamily="34" charset="0"/>
                <a:cs typeface="Calibri" panose="020F0502020204030204" pitchFamily="34" charset="0"/>
              </a:rPr>
              <a:t> and textures. </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They will explore music through dance, singing and the use of musical instruments. </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They will have opportunities to perform songs, rhymes, poems and stories with their peers in a variety of situations. </a:t>
            </a:r>
          </a:p>
          <a:p>
            <a:pPr marL="285750" indent="-285750">
              <a:spcAft>
                <a:spcPts val="600"/>
              </a:spcAft>
              <a:buFont typeface="Arial" panose="020B0604020202020204" pitchFamily="34" charset="0"/>
              <a:buChar char="•"/>
            </a:pPr>
            <a:r>
              <a:rPr lang="en-US" dirty="0">
                <a:solidFill>
                  <a:schemeClr val="bg1"/>
                </a:solidFill>
                <a:latin typeface="Calibri"/>
                <a:cs typeface="Calibri"/>
              </a:rPr>
              <a:t>Once they have explored and experimented with a range of resources, they will use them to represent their thoughts and feelings and then explain the processes they used. </a:t>
            </a: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They will develop their skills to recount, adapt and invent narratives in their play making use of props and resources available.</a:t>
            </a: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571649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274613"/>
          </a:xfrm>
          <a:prstGeom prst="rect">
            <a:avLst/>
          </a:prstGeom>
        </p:spPr>
        <p:txBody>
          <a:bodyPr vert="horz" lIns="91440" tIns="45720" rIns="91440" bIns="45720" rtlCol="0" anchor="ctr">
            <a:noAutofit/>
          </a:bodyPr>
          <a:lstStyle/>
          <a:p>
            <a:pPr defTabSz="457200">
              <a:spcAft>
                <a:spcPts val="600"/>
              </a:spcAft>
            </a:pPr>
            <a:r>
              <a:rPr lang="en-US" sz="4400" dirty="0">
                <a:latin typeface="Calibri" panose="020F0502020204030204" pitchFamily="34" charset="0"/>
                <a:ea typeface="Tahoma" panose="020B0604030504040204" pitchFamily="34" charset="0"/>
                <a:cs typeface="Calibri" panose="020F0502020204030204" pitchFamily="34" charset="0"/>
              </a:rPr>
              <a:t>Homework</a:t>
            </a:r>
          </a:p>
        </p:txBody>
      </p:sp>
      <p:sp>
        <p:nvSpPr>
          <p:cNvPr id="9" name="TextBox 8">
            <a:extLst>
              <a:ext uri="{FF2B5EF4-FFF2-40B4-BE49-F238E27FC236}">
                <a16:creationId xmlns:a16="http://schemas.microsoft.com/office/drawing/2014/main" id="{B99465EC-DB0B-7C49-B724-18F57CC81A8A}"/>
              </a:ext>
            </a:extLst>
          </p:cNvPr>
          <p:cNvSpPr txBox="1"/>
          <p:nvPr/>
        </p:nvSpPr>
        <p:spPr>
          <a:xfrm>
            <a:off x="3635718" y="186476"/>
            <a:ext cx="5423362" cy="723275"/>
          </a:xfrm>
          <a:prstGeom prst="rect">
            <a:avLst/>
          </a:prstGeom>
          <a:noFill/>
        </p:spPr>
        <p:txBody>
          <a:bodyPr wrap="square" rtlCol="0">
            <a:spAutoFit/>
          </a:bodyPr>
          <a:lstStyle/>
          <a:p>
            <a:pPr>
              <a:spcAft>
                <a:spcPts val="600"/>
              </a:spcAft>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73F2C92-B7ED-F344-8F69-B0B88305D7F2}"/>
              </a:ext>
            </a:extLst>
          </p:cNvPr>
          <p:cNvSpPr txBox="1"/>
          <p:nvPr/>
        </p:nvSpPr>
        <p:spPr>
          <a:xfrm>
            <a:off x="3717110" y="139550"/>
            <a:ext cx="5426889" cy="7848302"/>
          </a:xfrm>
          <a:prstGeom prst="rect">
            <a:avLst/>
          </a:prstGeom>
          <a:noFill/>
        </p:spPr>
        <p:txBody>
          <a:bodyPr wrap="square" rtlCol="0">
            <a:spAutoFit/>
          </a:bodyPr>
          <a:lstStyle/>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ENGLISH</a:t>
            </a: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Reading books</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We expect every child to read at least 3 times per week for a minimum of 10 minutes each time and this to be noted in their reading diaries.</a:t>
            </a: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Phonics</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We expect every child to practice their sounds daily, using the sheet sent home.</a:t>
            </a: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Red words</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We expect every child to practice their red words at least 3 times per week for a minimum of 5 minutes.</a:t>
            </a: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548415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4" name="Rectangle 1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7BCC2A4F-FC67-4FAD-BF65-923E061F9DDD}"/>
              </a:ext>
            </a:extLst>
          </p:cNvPr>
          <p:cNvSpPr txBox="1"/>
          <p:nvPr/>
        </p:nvSpPr>
        <p:spPr>
          <a:xfrm>
            <a:off x="866215" y="973668"/>
            <a:ext cx="6571060" cy="70696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defTabSz="457200">
              <a:spcAft>
                <a:spcPts val="600"/>
              </a:spcAft>
            </a:pPr>
            <a:r>
              <a:rPr lang="en-US" sz="5400" b="0" i="0" kern="1200" dirty="0">
                <a:solidFill>
                  <a:srgbClr val="EBEBEB"/>
                </a:solidFill>
                <a:latin typeface="Calibri" panose="020F0502020204030204" pitchFamily="34" charset="0"/>
                <a:ea typeface="+mj-ea"/>
                <a:cs typeface="Calibri" panose="020F0502020204030204" pitchFamily="34" charset="0"/>
              </a:rPr>
              <a:t>VALLEY'S VISION</a:t>
            </a:r>
          </a:p>
        </p:txBody>
      </p:sp>
      <p:sp>
        <p:nvSpPr>
          <p:cNvPr id="3" name="Rectangle 2">
            <a:extLst>
              <a:ext uri="{FF2B5EF4-FFF2-40B4-BE49-F238E27FC236}">
                <a16:creationId xmlns:a16="http://schemas.microsoft.com/office/drawing/2014/main" id="{8A7B93FB-BBD7-435E-A400-0F8213CD649C}"/>
              </a:ext>
            </a:extLst>
          </p:cNvPr>
          <p:cNvSpPr/>
          <p:nvPr/>
        </p:nvSpPr>
        <p:spPr>
          <a:xfrm>
            <a:off x="866215" y="2603500"/>
            <a:ext cx="4797985" cy="3416300"/>
          </a:xfrm>
          <a:prstGeom prst="rect">
            <a:avLst/>
          </a:prstGeom>
        </p:spPr>
        <p:txBody>
          <a:bodyPr vert="horz" lIns="91440" tIns="45720" rIns="91440" bIns="45720" rtlCol="0" anchor="ctr">
            <a:noAutofit/>
          </a:bodyPr>
          <a:lstStyle/>
          <a:p>
            <a:pPr marL="90170" marR="90170" defTabSz="457200">
              <a:spcBef>
                <a:spcPts val="1000"/>
              </a:spcBef>
              <a:spcAft>
                <a:spcPts val="0"/>
              </a:spcAft>
              <a:buClr>
                <a:schemeClr val="accent1"/>
              </a:buClr>
              <a:buSzPct val="80000"/>
            </a:pPr>
            <a:r>
              <a:rPr lang="en-US" dirty="0">
                <a:solidFill>
                  <a:schemeClr val="tx1">
                    <a:lumMod val="75000"/>
                    <a:lumOff val="25000"/>
                  </a:schemeClr>
                </a:solidFill>
                <a:latin typeface="Calibri" panose="020F0502020204030204" pitchFamily="34" charset="0"/>
                <a:cs typeface="Calibri" panose="020F0502020204030204" pitchFamily="34" charset="0"/>
              </a:rPr>
              <a:t>GROWING AND LEARNING TOGETHER TO BE THE BEST WE CAN BE!</a:t>
            </a:r>
          </a:p>
          <a:p>
            <a:pPr marL="90170" marR="90170" defTabSz="457200">
              <a:spcBef>
                <a:spcPts val="1000"/>
              </a:spcBef>
              <a:spcAft>
                <a:spcPts val="0"/>
              </a:spcAft>
              <a:buClr>
                <a:schemeClr val="accent1"/>
              </a:buClr>
              <a:buSzPct val="80000"/>
              <a:buFont typeface="Wingdings 3" charset="2"/>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90170" marR="90170" defTabSz="457200">
              <a:spcBef>
                <a:spcPts val="1000"/>
              </a:spcBef>
              <a:spcAft>
                <a:spcPts val="0"/>
              </a:spcAft>
              <a:buClr>
                <a:schemeClr val="accent1"/>
              </a:buClr>
              <a:buSzPct val="80000"/>
            </a:pPr>
            <a:r>
              <a:rPr lang="en-US" dirty="0">
                <a:solidFill>
                  <a:schemeClr val="tx1">
                    <a:lumMod val="75000"/>
                    <a:lumOff val="25000"/>
                  </a:schemeClr>
                </a:solidFill>
                <a:latin typeface="Calibri" panose="020F0502020204030204" pitchFamily="34" charset="0"/>
                <a:cs typeface="Calibri" panose="020F0502020204030204" pitchFamily="34" charset="0"/>
              </a:rPr>
              <a:t>We always…</a:t>
            </a:r>
          </a:p>
          <a:p>
            <a:pPr marL="90170" marR="90170" defTabSz="457200">
              <a:spcBef>
                <a:spcPts val="1000"/>
              </a:spcBef>
              <a:spcAft>
                <a:spcPts val="0"/>
              </a:spcAft>
              <a:buClr>
                <a:schemeClr val="accent1"/>
              </a:buClr>
              <a:buSzPct val="80000"/>
              <a:buFont typeface="Wingdings 3" charset="2"/>
              <a:buChar char=""/>
            </a:pPr>
            <a:r>
              <a:rPr lang="en-US" dirty="0">
                <a:solidFill>
                  <a:schemeClr val="tx1">
                    <a:lumMod val="75000"/>
                    <a:lumOff val="25000"/>
                  </a:schemeClr>
                </a:solidFill>
                <a:latin typeface="Calibri" panose="020F0502020204030204" pitchFamily="34" charset="0"/>
                <a:cs typeface="Calibri" panose="020F0502020204030204" pitchFamily="34" charset="0"/>
              </a:rPr>
              <a:t>ASPIRE for excellence  </a:t>
            </a:r>
          </a:p>
          <a:p>
            <a:pPr marL="90170" marR="90170" defTabSz="457200">
              <a:spcBef>
                <a:spcPts val="1000"/>
              </a:spcBef>
              <a:spcAft>
                <a:spcPts val="0"/>
              </a:spcAft>
              <a:buClr>
                <a:schemeClr val="accent1"/>
              </a:buClr>
              <a:buSzPct val="80000"/>
              <a:buFont typeface="Wingdings 3" charset="2"/>
              <a:buChar char=""/>
            </a:pPr>
            <a:r>
              <a:rPr lang="en-US" dirty="0">
                <a:solidFill>
                  <a:schemeClr val="tx1">
                    <a:lumMod val="75000"/>
                    <a:lumOff val="25000"/>
                  </a:schemeClr>
                </a:solidFill>
                <a:latin typeface="Calibri" panose="020F0502020204030204" pitchFamily="34" charset="0"/>
                <a:cs typeface="Calibri" panose="020F0502020204030204" pitchFamily="34" charset="0"/>
              </a:rPr>
              <a:t>ENJOY learning</a:t>
            </a:r>
          </a:p>
          <a:p>
            <a:pPr marL="90170" marR="90170" defTabSz="457200">
              <a:spcBef>
                <a:spcPts val="1000"/>
              </a:spcBef>
              <a:spcAft>
                <a:spcPts val="0"/>
              </a:spcAft>
              <a:buClr>
                <a:schemeClr val="accent1"/>
              </a:buClr>
              <a:buSzPct val="80000"/>
              <a:buFont typeface="Wingdings 3" charset="2"/>
              <a:buChar char=""/>
            </a:pPr>
            <a:r>
              <a:rPr lang="en-US" dirty="0">
                <a:solidFill>
                  <a:schemeClr val="tx1">
                    <a:lumMod val="75000"/>
                    <a:lumOff val="25000"/>
                  </a:schemeClr>
                </a:solidFill>
                <a:latin typeface="Calibri" panose="020F0502020204030204" pitchFamily="34" charset="0"/>
                <a:cs typeface="Calibri" panose="020F0502020204030204" pitchFamily="34" charset="0"/>
              </a:rPr>
              <a:t>ACHIEVE success</a:t>
            </a:r>
          </a:p>
          <a:p>
            <a:pPr marL="90170" marR="90170" defTabSz="457200">
              <a:spcBef>
                <a:spcPts val="1000"/>
              </a:spcBef>
              <a:spcAft>
                <a:spcPts val="0"/>
              </a:spcAft>
              <a:buClr>
                <a:schemeClr val="accent1"/>
              </a:buClr>
              <a:buSzPct val="80000"/>
              <a:buFont typeface="Wingdings 3" charset="2"/>
              <a:buChar char=""/>
            </a:pPr>
            <a:r>
              <a:rPr lang="en-US" dirty="0">
                <a:solidFill>
                  <a:schemeClr val="tx1">
                    <a:lumMod val="75000"/>
                    <a:lumOff val="25000"/>
                  </a:schemeClr>
                </a:solidFill>
                <a:latin typeface="Calibri" panose="020F0502020204030204" pitchFamily="34" charset="0"/>
                <a:cs typeface="Calibri" panose="020F0502020204030204" pitchFamily="34" charset="0"/>
              </a:rPr>
              <a:t>CHALLENGE ourselves further.</a:t>
            </a:r>
            <a:endParaRPr lang="en-US" dirty="0">
              <a:solidFill>
                <a:schemeClr val="tx1">
                  <a:lumMod val="75000"/>
                  <a:lumOff val="25000"/>
                </a:schemeClr>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7266D91-2A1B-4629-8D40-40921ACE05DF}"/>
              </a:ext>
            </a:extLst>
          </p:cNvPr>
          <p:cNvPicPr>
            <a:picLocks noChangeAspect="1"/>
          </p:cNvPicPr>
          <p:nvPr/>
        </p:nvPicPr>
        <p:blipFill>
          <a:blip r:embed="rId4"/>
          <a:stretch>
            <a:fillRect/>
          </a:stretch>
        </p:blipFill>
        <p:spPr>
          <a:xfrm>
            <a:off x="6397346" y="3140167"/>
            <a:ext cx="1928117" cy="2338731"/>
          </a:xfrm>
          <a:prstGeom prst="roundRect">
            <a:avLst>
              <a:gd name="adj" fmla="val 32445"/>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5383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274613"/>
          </a:xfrm>
          <a:prstGeom prst="rect">
            <a:avLst/>
          </a:prstGeom>
        </p:spPr>
        <p:txBody>
          <a:bodyPr vert="horz" lIns="91440" tIns="45720" rIns="91440" bIns="45720" rtlCol="0" anchor="ctr">
            <a:noAutofit/>
          </a:bodyPr>
          <a:lstStyle/>
          <a:p>
            <a:pPr defTabSz="457200">
              <a:spcAft>
                <a:spcPts val="600"/>
              </a:spcAft>
            </a:pPr>
            <a:r>
              <a:rPr lang="en-US" sz="4400" dirty="0">
                <a:latin typeface="Calibri" panose="020F0502020204030204" pitchFamily="34" charset="0"/>
                <a:ea typeface="Tahoma" panose="020B0604030504040204" pitchFamily="34" charset="0"/>
                <a:cs typeface="Calibri" panose="020F0502020204030204" pitchFamily="34" charset="0"/>
              </a:rPr>
              <a:t>Homework</a:t>
            </a:r>
          </a:p>
        </p:txBody>
      </p:sp>
      <p:sp>
        <p:nvSpPr>
          <p:cNvPr id="9" name="TextBox 8">
            <a:extLst>
              <a:ext uri="{FF2B5EF4-FFF2-40B4-BE49-F238E27FC236}">
                <a16:creationId xmlns:a16="http://schemas.microsoft.com/office/drawing/2014/main" id="{B99465EC-DB0B-7C49-B724-18F57CC81A8A}"/>
              </a:ext>
            </a:extLst>
          </p:cNvPr>
          <p:cNvSpPr txBox="1"/>
          <p:nvPr/>
        </p:nvSpPr>
        <p:spPr>
          <a:xfrm>
            <a:off x="3635718" y="186476"/>
            <a:ext cx="5423362" cy="723275"/>
          </a:xfrm>
          <a:prstGeom prst="rect">
            <a:avLst/>
          </a:prstGeom>
          <a:noFill/>
        </p:spPr>
        <p:txBody>
          <a:bodyPr wrap="square" rtlCol="0">
            <a:spAutoFit/>
          </a:bodyPr>
          <a:lstStyle/>
          <a:p>
            <a:pPr>
              <a:spcAft>
                <a:spcPts val="600"/>
              </a:spcAft>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73F2C92-B7ED-F344-8F69-B0B88305D7F2}"/>
              </a:ext>
            </a:extLst>
          </p:cNvPr>
          <p:cNvSpPr txBox="1"/>
          <p:nvPr/>
        </p:nvSpPr>
        <p:spPr>
          <a:xfrm>
            <a:off x="3717110" y="139550"/>
            <a:ext cx="5426889" cy="6509474"/>
          </a:xfrm>
          <a:prstGeom prst="rect">
            <a:avLst/>
          </a:prstGeom>
          <a:noFill/>
        </p:spPr>
        <p:txBody>
          <a:bodyPr wrap="square" lIns="91440" tIns="45720" rIns="91440" bIns="45720" rtlCol="0" anchor="t">
            <a:spAutoFit/>
          </a:bodyPr>
          <a:lstStyle/>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MATHS</a:t>
            </a: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a:ea typeface="Calibri"/>
                <a:cs typeface="Calibri"/>
              </a:rPr>
              <a:t>KIRF – Key Instant Recall Facts</a:t>
            </a:r>
            <a:endParaRPr lang="en-US" b="1" dirty="0">
              <a:solidFill>
                <a:schemeClr val="bg1"/>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We expect every child to practice their KIRF at regular intervals throughout the week.</a:t>
            </a: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Real Life </a:t>
            </a:r>
            <a:r>
              <a:rPr lang="en-US" b="1" dirty="0" err="1">
                <a:solidFill>
                  <a:schemeClr val="bg1"/>
                </a:solidFill>
                <a:latin typeface="Calibri" panose="020F0502020204030204" pitchFamily="34" charset="0"/>
                <a:cs typeface="Calibri" panose="020F0502020204030204" pitchFamily="34" charset="0"/>
              </a:rPr>
              <a:t>Maths</a:t>
            </a:r>
            <a:endParaRPr lang="en-US" b="1"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Each break, a practical holiday activity focusing on Real Life </a:t>
            </a:r>
            <a:r>
              <a:rPr lang="en-US" dirty="0" err="1">
                <a:solidFill>
                  <a:schemeClr val="bg1"/>
                </a:solidFill>
                <a:latin typeface="Calibri" panose="020F0502020204030204" pitchFamily="34" charset="0"/>
                <a:cs typeface="Calibri" panose="020F0502020204030204" pitchFamily="34" charset="0"/>
              </a:rPr>
              <a:t>Maths</a:t>
            </a:r>
            <a:r>
              <a:rPr lang="en-US" dirty="0">
                <a:solidFill>
                  <a:schemeClr val="bg1"/>
                </a:solidFill>
                <a:latin typeface="Calibri" panose="020F0502020204030204" pitchFamily="34" charset="0"/>
                <a:cs typeface="Calibri" panose="020F0502020204030204" pitchFamily="34" charset="0"/>
              </a:rPr>
              <a:t> will be set following their learning in </a:t>
            </a:r>
            <a:r>
              <a:rPr lang="en-US" dirty="0" err="1">
                <a:solidFill>
                  <a:schemeClr val="bg1"/>
                </a:solidFill>
                <a:latin typeface="Calibri" panose="020F0502020204030204" pitchFamily="34" charset="0"/>
                <a:cs typeface="Calibri" panose="020F0502020204030204" pitchFamily="34" charset="0"/>
              </a:rPr>
              <a:t>Maths</a:t>
            </a:r>
            <a:r>
              <a:rPr lang="en-US" dirty="0">
                <a:solidFill>
                  <a:schemeClr val="bg1"/>
                </a:solidFill>
                <a:latin typeface="Calibri" panose="020F0502020204030204" pitchFamily="34" charset="0"/>
                <a:cs typeface="Calibri" panose="020F0502020204030204" pitchFamily="34" charset="0"/>
              </a:rPr>
              <a:t> in class.</a:t>
            </a: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015698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274613"/>
          </a:xfrm>
          <a:prstGeom prst="rect">
            <a:avLst/>
          </a:prstGeom>
        </p:spPr>
        <p:txBody>
          <a:bodyPr vert="horz" lIns="91440" tIns="45720" rIns="91440" bIns="45720" rtlCol="0" anchor="ctr">
            <a:noAutofit/>
          </a:bodyPr>
          <a:lstStyle/>
          <a:p>
            <a:pPr defTabSz="457200">
              <a:spcAft>
                <a:spcPts val="600"/>
              </a:spcAft>
            </a:pPr>
            <a:r>
              <a:rPr lang="en-US" sz="4400" dirty="0">
                <a:latin typeface="Calibri" panose="020F0502020204030204" pitchFamily="34" charset="0"/>
                <a:ea typeface="Tahoma" panose="020B0604030504040204" pitchFamily="34" charset="0"/>
                <a:cs typeface="Calibri" panose="020F0502020204030204" pitchFamily="34" charset="0"/>
              </a:rPr>
              <a:t>Homework</a:t>
            </a:r>
          </a:p>
        </p:txBody>
      </p:sp>
      <p:sp>
        <p:nvSpPr>
          <p:cNvPr id="9" name="TextBox 8">
            <a:extLst>
              <a:ext uri="{FF2B5EF4-FFF2-40B4-BE49-F238E27FC236}">
                <a16:creationId xmlns:a16="http://schemas.microsoft.com/office/drawing/2014/main" id="{B99465EC-DB0B-7C49-B724-18F57CC81A8A}"/>
              </a:ext>
            </a:extLst>
          </p:cNvPr>
          <p:cNvSpPr txBox="1"/>
          <p:nvPr/>
        </p:nvSpPr>
        <p:spPr>
          <a:xfrm>
            <a:off x="3635718" y="186476"/>
            <a:ext cx="5423362" cy="723275"/>
          </a:xfrm>
          <a:prstGeom prst="rect">
            <a:avLst/>
          </a:prstGeom>
          <a:noFill/>
        </p:spPr>
        <p:txBody>
          <a:bodyPr wrap="square" rtlCol="0">
            <a:spAutoFit/>
          </a:bodyPr>
          <a:lstStyle/>
          <a:p>
            <a:pPr>
              <a:spcAft>
                <a:spcPts val="600"/>
              </a:spcAft>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73F2C92-B7ED-F344-8F69-B0B88305D7F2}"/>
              </a:ext>
            </a:extLst>
          </p:cNvPr>
          <p:cNvSpPr txBox="1"/>
          <p:nvPr/>
        </p:nvSpPr>
        <p:spPr>
          <a:xfrm>
            <a:off x="3717110" y="139550"/>
            <a:ext cx="5426889" cy="8525411"/>
          </a:xfrm>
          <a:prstGeom prst="rect">
            <a:avLst/>
          </a:prstGeom>
          <a:noFill/>
        </p:spPr>
        <p:txBody>
          <a:bodyPr wrap="square" lIns="91440" tIns="45720" rIns="91440" bIns="45720" rtlCol="0" anchor="t">
            <a:spAutoFit/>
          </a:bodyPr>
          <a:lstStyle/>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WIDER CURRICULUM AND LIFE SKILLS</a:t>
            </a: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Topic Home Learning Projects</a:t>
            </a:r>
          </a:p>
          <a:p>
            <a:pPr marL="285750" indent="-285750">
              <a:spcAft>
                <a:spcPts val="600"/>
              </a:spcAft>
              <a:buFont typeface="Arial" panose="020B0604020202020204" pitchFamily="34" charset="0"/>
              <a:buChar char="•"/>
            </a:pPr>
            <a:r>
              <a:rPr lang="en-US" dirty="0">
                <a:solidFill>
                  <a:schemeClr val="bg1"/>
                </a:solidFill>
                <a:latin typeface="Calibri"/>
                <a:cs typeface="Calibri"/>
              </a:rPr>
              <a:t>Topic home learning will be set on TEAMS each half term. Children are encouraged to complete a minimum of one task a week, travelling across all the continents. Each piece completed will receive one entry into an end of year prize draw. Each child who travels around the world in a half term will receive 10 additional entries. We encourage all children to bring in their work for their class to celebrate each Friday.</a:t>
            </a:r>
          </a:p>
          <a:p>
            <a:pPr>
              <a:spcAft>
                <a:spcPts val="600"/>
              </a:spcAft>
            </a:pPr>
            <a:r>
              <a:rPr lang="en-US" b="1" dirty="0">
                <a:solidFill>
                  <a:schemeClr val="bg1"/>
                </a:solidFill>
                <a:latin typeface="Calibri" panose="020F0502020204030204" pitchFamily="34" charset="0"/>
                <a:cs typeface="Calibri" panose="020F0502020204030204" pitchFamily="34" charset="0"/>
              </a:rPr>
              <a:t>Life Skills Activities</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We encourage all children to bring in evidence of this for their class to celebrate each Friday. </a:t>
            </a:r>
          </a:p>
          <a:p>
            <a:pPr>
              <a:spcAft>
                <a:spcPts val="600"/>
              </a:spcAft>
            </a:pPr>
            <a:r>
              <a:rPr lang="en-US" b="1" dirty="0">
                <a:solidFill>
                  <a:schemeClr val="bg1"/>
                </a:solidFill>
                <a:latin typeface="Calibri" panose="020F0502020204030204" pitchFamily="34" charset="0"/>
                <a:cs typeface="Calibri" panose="020F0502020204030204" pitchFamily="34" charset="0"/>
              </a:rPr>
              <a:t>Curious Challenges and Brain Boosters</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We encourage all children to bring in evidence of this for their class to celebrate on a Friday.</a:t>
            </a: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364177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8" name="Freeform: Shape 17">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317501" y="2442881"/>
            <a:ext cx="3403136" cy="1274613"/>
          </a:xfrm>
          <a:prstGeom prst="rect">
            <a:avLst/>
          </a:prstGeom>
        </p:spPr>
        <p:txBody>
          <a:bodyPr vert="horz" lIns="91440" tIns="45720" rIns="91440" bIns="45720" rtlCol="0" anchor="ctr">
            <a:noAutofit/>
          </a:bodyPr>
          <a:lstStyle/>
          <a:p>
            <a:pPr defTabSz="457200">
              <a:spcAft>
                <a:spcPts val="600"/>
              </a:spcAft>
            </a:pPr>
            <a:r>
              <a:rPr lang="en-US" sz="4400" dirty="0">
                <a:latin typeface="Calibri" panose="020F0502020204030204" pitchFamily="34" charset="0"/>
                <a:ea typeface="Tahoma" panose="020B0604030504040204" pitchFamily="34" charset="0"/>
                <a:cs typeface="Calibri" panose="020F0502020204030204" pitchFamily="34" charset="0"/>
              </a:rPr>
              <a:t>Homework</a:t>
            </a:r>
          </a:p>
        </p:txBody>
      </p:sp>
      <p:sp>
        <p:nvSpPr>
          <p:cNvPr id="9" name="TextBox 8">
            <a:extLst>
              <a:ext uri="{FF2B5EF4-FFF2-40B4-BE49-F238E27FC236}">
                <a16:creationId xmlns:a16="http://schemas.microsoft.com/office/drawing/2014/main" id="{B99465EC-DB0B-7C49-B724-18F57CC81A8A}"/>
              </a:ext>
            </a:extLst>
          </p:cNvPr>
          <p:cNvSpPr txBox="1"/>
          <p:nvPr/>
        </p:nvSpPr>
        <p:spPr>
          <a:xfrm>
            <a:off x="3635718" y="186476"/>
            <a:ext cx="5423362" cy="723275"/>
          </a:xfrm>
          <a:prstGeom prst="rect">
            <a:avLst/>
          </a:prstGeom>
          <a:noFill/>
        </p:spPr>
        <p:txBody>
          <a:bodyPr wrap="square" rtlCol="0">
            <a:spAutoFit/>
          </a:bodyPr>
          <a:lstStyle/>
          <a:p>
            <a:pPr>
              <a:spcAft>
                <a:spcPts val="600"/>
              </a:spcAft>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73F2C92-B7ED-F344-8F69-B0B88305D7F2}"/>
              </a:ext>
            </a:extLst>
          </p:cNvPr>
          <p:cNvSpPr txBox="1"/>
          <p:nvPr/>
        </p:nvSpPr>
        <p:spPr>
          <a:xfrm>
            <a:off x="3717110" y="139550"/>
            <a:ext cx="5426889" cy="6632585"/>
          </a:xfrm>
          <a:prstGeom prst="rect">
            <a:avLst/>
          </a:prstGeom>
          <a:noFill/>
        </p:spPr>
        <p:txBody>
          <a:bodyPr wrap="square" rtlCol="0">
            <a:spAutoFit/>
          </a:bodyPr>
          <a:lstStyle/>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TARGETED WORK</a:t>
            </a:r>
          </a:p>
          <a:p>
            <a:pPr>
              <a:spcAft>
                <a:spcPts val="600"/>
              </a:spcAft>
            </a:pPr>
            <a:endParaRPr lang="en-US" b="1"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There may be times where targeted tasks are set for particular children or within particular topics. You will be notified of these through </a:t>
            </a:r>
            <a:r>
              <a:rPr lang="en-US" dirty="0" err="1">
                <a:solidFill>
                  <a:schemeClr val="bg1"/>
                </a:solidFill>
                <a:latin typeface="Calibri" panose="020F0502020204030204" pitchFamily="34" charset="0"/>
                <a:cs typeface="Calibri" panose="020F0502020204030204" pitchFamily="34" charset="0"/>
              </a:rPr>
              <a:t>ParentPay</a:t>
            </a:r>
            <a:r>
              <a:rPr lang="en-US" dirty="0">
                <a:solidFill>
                  <a:schemeClr val="bg1"/>
                </a:solidFill>
                <a:latin typeface="Calibri" panose="020F0502020204030204" pitchFamily="34" charset="0"/>
                <a:cs typeface="Calibri" panose="020F0502020204030204" pitchFamily="34" charset="0"/>
              </a:rPr>
              <a:t> or your child’s MS Teams account.</a:t>
            </a: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r>
              <a:rPr lang="en-US" b="1" dirty="0">
                <a:solidFill>
                  <a:schemeClr val="bg1"/>
                </a:solidFill>
                <a:latin typeface="Calibri" panose="020F0502020204030204" pitchFamily="34" charset="0"/>
                <a:cs typeface="Calibri" panose="020F0502020204030204" pitchFamily="34" charset="0"/>
              </a:rPr>
              <a:t>COMPETITIONS</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Periodically, competition activities may be introduced related to special events or activities. You will be notified of these through </a:t>
            </a:r>
            <a:r>
              <a:rPr lang="en-US" dirty="0" err="1">
                <a:solidFill>
                  <a:schemeClr val="bg1"/>
                </a:solidFill>
                <a:latin typeface="Calibri" panose="020F0502020204030204" pitchFamily="34" charset="0"/>
                <a:cs typeface="Calibri" panose="020F0502020204030204" pitchFamily="34" charset="0"/>
              </a:rPr>
              <a:t>ParentPay</a:t>
            </a:r>
            <a:r>
              <a:rPr lang="en-US" dirty="0">
                <a:solidFill>
                  <a:schemeClr val="bg1"/>
                </a:solidFill>
                <a:latin typeface="Calibri" panose="020F0502020204030204" pitchFamily="34" charset="0"/>
                <a:cs typeface="Calibri" panose="020F0502020204030204" pitchFamily="34" charset="0"/>
              </a:rPr>
              <a:t>, your child’s MS Teams account or the </a:t>
            </a:r>
            <a:r>
              <a:rPr lang="en-US">
                <a:solidFill>
                  <a:schemeClr val="bg1"/>
                </a:solidFill>
                <a:latin typeface="Calibri" panose="020F0502020204030204" pitchFamily="34" charset="0"/>
                <a:cs typeface="Calibri" panose="020F0502020204030204" pitchFamily="34" charset="0"/>
              </a:rPr>
              <a:t>school newsletter.</a:t>
            </a: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091919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 name="Rectangle 1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Shape 3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443345" y="1130603"/>
            <a:ext cx="3028354" cy="4596794"/>
          </a:xfrm>
          <a:prstGeom prst="rect">
            <a:avLst/>
          </a:prstGeom>
        </p:spPr>
        <p:txBody>
          <a:bodyPr vert="horz" lIns="91440" tIns="45720" rIns="91440" bIns="45720" rtlCol="0" anchor="ctr">
            <a:normAutofit/>
          </a:bodyPr>
          <a:lstStyle/>
          <a:p>
            <a:pPr defTabSz="457200">
              <a:spcAft>
                <a:spcPts val="600"/>
              </a:spcAft>
            </a:pPr>
            <a:r>
              <a:rPr lang="en-US" sz="4000" dirty="0">
                <a:solidFill>
                  <a:srgbClr val="EBEBEB"/>
                </a:solidFill>
                <a:latin typeface="Calibri" panose="020F0502020204030204" pitchFamily="34" charset="0"/>
                <a:ea typeface="Tahoma" panose="020B0604030504040204" pitchFamily="34" charset="0"/>
                <a:cs typeface="Calibri" panose="020F0502020204030204" pitchFamily="34" charset="0"/>
              </a:rPr>
              <a:t>Further Information</a:t>
            </a:r>
          </a:p>
        </p:txBody>
      </p:sp>
      <p:sp>
        <p:nvSpPr>
          <p:cNvPr id="22" name="TextBox 21">
            <a:extLst>
              <a:ext uri="{FF2B5EF4-FFF2-40B4-BE49-F238E27FC236}">
                <a16:creationId xmlns:a16="http://schemas.microsoft.com/office/drawing/2014/main" id="{E4996BC2-49E8-8644-8DAE-9AC46EF51B6F}"/>
              </a:ext>
            </a:extLst>
          </p:cNvPr>
          <p:cNvSpPr txBox="1"/>
          <p:nvPr/>
        </p:nvSpPr>
        <p:spPr>
          <a:xfrm>
            <a:off x="3686793" y="325897"/>
            <a:ext cx="5062094" cy="7432804"/>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dirty="0">
                <a:latin typeface="Calibri"/>
                <a:ea typeface="Calibri"/>
                <a:cs typeface="Calibri"/>
              </a:rPr>
              <a:t>Please send a coat every day as our curriculum means that we go outside in all weathers. </a:t>
            </a:r>
            <a:endParaRPr lang="en-US" dirty="0">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latin typeface="Calibri"/>
                <a:ea typeface="Calibri"/>
                <a:cs typeface="Calibri"/>
              </a:rPr>
              <a:t>Please supply a pair of named wellies for your child that can stay in school. </a:t>
            </a:r>
            <a:endParaRPr lang="en-US" dirty="0">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pPr>
            <a:r>
              <a:rPr lang="en-US" dirty="0">
                <a:latin typeface="Calibri"/>
                <a:ea typeface="Calibri"/>
                <a:cs typeface="Calibri"/>
              </a:rPr>
              <a:t>Please write your child’s name on all of their belongings so that any lost items can be returned.</a:t>
            </a:r>
          </a:p>
          <a:p>
            <a:pPr marL="285750" indent="-285750">
              <a:spcAft>
                <a:spcPts val="600"/>
              </a:spcAft>
              <a:buFont typeface="Arial" panose="020B0604020202020204" pitchFamily="34" charset="0"/>
              <a:buChar char="•"/>
            </a:pPr>
            <a:r>
              <a:rPr lang="en-US" dirty="0">
                <a:latin typeface="Calibri"/>
                <a:ea typeface="Calibri"/>
                <a:cs typeface="Calibri"/>
              </a:rPr>
              <a:t>Snack is provided in school with free milk, until your child’s 5</a:t>
            </a:r>
            <a:r>
              <a:rPr lang="en-US" baseline="30000" dirty="0">
                <a:latin typeface="Calibri"/>
                <a:ea typeface="Calibri"/>
                <a:cs typeface="Calibri"/>
              </a:rPr>
              <a:t>th</a:t>
            </a:r>
            <a:r>
              <a:rPr lang="en-US" dirty="0">
                <a:latin typeface="Calibri"/>
                <a:ea typeface="Calibri"/>
                <a:cs typeface="Calibri"/>
              </a:rPr>
              <a:t> birthday, and fruit. Please do send a named water bottle every day. </a:t>
            </a:r>
            <a:endParaRPr lang="en-US" dirty="0">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pPr>
            <a:r>
              <a:rPr lang="en-US" dirty="0">
                <a:latin typeface="Calibri"/>
                <a:ea typeface="Calibri"/>
                <a:cs typeface="Calibri"/>
              </a:rPr>
              <a:t>All children need to bring their purple book bag (not a ruck sack) to school every day.</a:t>
            </a:r>
          </a:p>
          <a:p>
            <a:pPr marL="285750" indent="-285750">
              <a:spcAft>
                <a:spcPts val="600"/>
              </a:spcAft>
              <a:buFont typeface="Arial" panose="020B0604020202020204" pitchFamily="34" charset="0"/>
              <a:buChar char="•"/>
            </a:pPr>
            <a:r>
              <a:rPr lang="en-US" dirty="0">
                <a:latin typeface="Calibri"/>
                <a:ea typeface="Calibri"/>
                <a:cs typeface="Calibri"/>
              </a:rPr>
              <a:t>PE kits (black pumps, black shorts and white T-shirt) in a plain black or purple drawstring bag stay in school for the half term. </a:t>
            </a:r>
          </a:p>
          <a:p>
            <a:pPr marL="285750" indent="-285750">
              <a:spcAft>
                <a:spcPts val="600"/>
              </a:spcAft>
              <a:buFont typeface="Arial" panose="020B0604020202020204" pitchFamily="34" charset="0"/>
              <a:buChar char="•"/>
            </a:pPr>
            <a:r>
              <a:rPr lang="en-US" dirty="0">
                <a:latin typeface="Calibri"/>
                <a:ea typeface="Calibri"/>
                <a:cs typeface="Calibri"/>
              </a:rPr>
              <a:t>Please take some time to look at the school website which includes a wealth of information and photographs of the children in school. </a:t>
            </a:r>
            <a:r>
              <a:rPr lang="en-US" dirty="0">
                <a:latin typeface="Calibri"/>
                <a:ea typeface="Calibri"/>
                <a:cs typeface="Calibri"/>
                <a:hlinkClick r:id="rId4"/>
              </a:rPr>
              <a:t>https://www.valleyprimaryschool.co.uk/</a:t>
            </a:r>
            <a:endParaRPr lang="en-US" dirty="0">
              <a:latin typeface="Calibri"/>
              <a:ea typeface="Calibri"/>
              <a:cs typeface="Calibri"/>
            </a:endParaRPr>
          </a:p>
          <a:p>
            <a:pPr>
              <a:spcAft>
                <a:spcPts val="0"/>
              </a:spcAft>
            </a:pPr>
            <a:r>
              <a:rPr lang="en-US" dirty="0">
                <a:latin typeface="Calibri" panose="020F0502020204030204" pitchFamily="34" charset="0"/>
                <a:cs typeface="Calibri" panose="020F0502020204030204" pitchFamily="34" charset="0"/>
              </a:rPr>
              <a:t>     It is updated regularly so please check it on a  </a:t>
            </a:r>
          </a:p>
          <a:p>
            <a:pPr>
              <a:spcAft>
                <a:spcPts val="0"/>
              </a:spcAft>
            </a:pPr>
            <a:r>
              <a:rPr lang="en-US" dirty="0">
                <a:latin typeface="Calibri" panose="020F0502020204030204" pitchFamily="34" charset="0"/>
                <a:cs typeface="Calibri" panose="020F0502020204030204" pitchFamily="34" charset="0"/>
              </a:rPr>
              <a:t>     regular basis. </a:t>
            </a:r>
          </a:p>
          <a:p>
            <a:pPr>
              <a:spcAft>
                <a:spcPts val="600"/>
              </a:spcAft>
            </a:pPr>
            <a:endParaRPr lang="en-US" dirty="0">
              <a:latin typeface="Calibri" panose="020F0502020204030204" pitchFamily="34" charset="0"/>
              <a:cs typeface="Calibri" panose="020F0502020204030204" pitchFamily="34" charset="0"/>
            </a:endParaRPr>
          </a:p>
          <a:p>
            <a:pPr>
              <a:spcAft>
                <a:spcPts val="600"/>
              </a:spcAft>
            </a:pPr>
            <a:endParaRPr lang="en-US" dirty="0">
              <a:solidFill>
                <a:schemeClr val="bg1"/>
              </a:solidFill>
              <a:latin typeface="Calibri" panose="020F0502020204030204" pitchFamily="34" charset="0"/>
              <a:cs typeface="Calibri" panose="020F0502020204030204" pitchFamily="34" charset="0"/>
            </a:endParaRPr>
          </a:p>
          <a:p>
            <a:pPr>
              <a:spcAft>
                <a:spcPts val="600"/>
              </a:spcAft>
            </a:pP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9758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latin typeface="Calibri" panose="020F0502020204030204" pitchFamily="34" charset="0"/>
                <a:cs typeface="Calibri" panose="020F0502020204030204" pitchFamily="34" charset="0"/>
              </a:rPr>
              <a:t>A few ways you can help your child succeed at school</a:t>
            </a:r>
          </a:p>
        </p:txBody>
      </p:sp>
      <p:sp>
        <p:nvSpPr>
          <p:cNvPr id="5" name="Text Placeholder 4"/>
          <p:cNvSpPr>
            <a:spLocks noGrp="1"/>
          </p:cNvSpPr>
          <p:nvPr>
            <p:ph type="body" idx="1"/>
          </p:nvPr>
        </p:nvSpPr>
        <p:spPr>
          <a:xfrm>
            <a:off x="5119261" y="2257588"/>
            <a:ext cx="3655284" cy="3020344"/>
          </a:xfrm>
        </p:spPr>
        <p:txBody>
          <a:bodyPr>
            <a:normAutofit lnSpcReduction="10000"/>
          </a:bodyPr>
          <a:lstStyle/>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A regular bed time </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Challenge them</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Limit screen time</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Read to your child every day</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Encourage independence</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Look at the ideas at </a:t>
            </a:r>
            <a:r>
              <a:rPr lang="en-GB" cap="none" dirty="0">
                <a:solidFill>
                  <a:schemeClr val="tx1"/>
                </a:solidFill>
                <a:latin typeface="Calibri" panose="020F0502020204030204" pitchFamily="34" charset="0"/>
                <a:cs typeface="Calibri" panose="020F0502020204030204" pitchFamily="34" charset="0"/>
                <a:hlinkClick r:id="rId2"/>
              </a:rPr>
              <a:t>https://hungrylittleminds.campaign.gov.uk/</a:t>
            </a:r>
            <a:endParaRPr lang="en-GB" cap="none" dirty="0">
              <a:solidFill>
                <a:schemeClr val="tx1"/>
              </a:solidFill>
              <a:latin typeface="Calibri" panose="020F0502020204030204" pitchFamily="34" charset="0"/>
              <a:cs typeface="Calibri" panose="020F0502020204030204" pitchFamily="34" charset="0"/>
            </a:endParaRPr>
          </a:p>
          <a:p>
            <a:endParaRPr lang="en-GB" cap="none" dirty="0">
              <a:solidFill>
                <a:schemeClr val="tx1"/>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917509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latin typeface="Calibri" panose="020F0502020204030204" pitchFamily="34" charset="0"/>
                <a:cs typeface="Calibri" panose="020F0502020204030204" pitchFamily="34" charset="0"/>
              </a:rPr>
              <a:t>Alternative things to ask your child instead of ‘How was school?’</a:t>
            </a:r>
          </a:p>
        </p:txBody>
      </p:sp>
      <p:sp>
        <p:nvSpPr>
          <p:cNvPr id="5" name="Text Placeholder 4"/>
          <p:cNvSpPr>
            <a:spLocks noGrp="1"/>
          </p:cNvSpPr>
          <p:nvPr>
            <p:ph type="body" idx="1"/>
          </p:nvPr>
        </p:nvSpPr>
        <p:spPr>
          <a:xfrm>
            <a:off x="4777514" y="2170546"/>
            <a:ext cx="4061685" cy="3735459"/>
          </a:xfrm>
        </p:spPr>
        <p:txBody>
          <a:bodyPr>
            <a:normAutofit fontScale="92500" lnSpcReduction="10000"/>
          </a:bodyPr>
          <a:lstStyle/>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What made you smile today?</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Who did you sit with at lunch?</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What was the hardest rule to follow today?</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Tell me something you know today that you didn’t know yesterday?</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Which rooms did you work in?</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Did anything funny happen today? </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What kind thing did you do today?</a:t>
            </a:r>
          </a:p>
          <a:p>
            <a:pPr marL="342900" indent="-342900">
              <a:buFont typeface="Wingdings" panose="05000000000000000000" pitchFamily="2" charset="2"/>
              <a:buChar char="Ø"/>
            </a:pPr>
            <a:r>
              <a:rPr lang="en-GB" cap="none" dirty="0">
                <a:solidFill>
                  <a:schemeClr val="tx1"/>
                </a:solidFill>
                <a:latin typeface="Calibri" panose="020F0502020204030204" pitchFamily="34" charset="0"/>
                <a:cs typeface="Calibri" panose="020F0502020204030204" pitchFamily="34" charset="0"/>
              </a:rPr>
              <a:t>Who was kind to you today?</a:t>
            </a:r>
          </a:p>
          <a:p>
            <a:pPr marL="342900" indent="-342900">
              <a:buFont typeface="Wingdings" panose="05000000000000000000" pitchFamily="2" charset="2"/>
              <a:buChar char="Ø"/>
            </a:pPr>
            <a:endParaRPr lang="en-GB" cap="none" dirty="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endParaRPr lang="en-GB" cap="non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5284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 name="Rectangle 1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Shape 3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 name="TextBox 5">
            <a:extLst>
              <a:ext uri="{FF2B5EF4-FFF2-40B4-BE49-F238E27FC236}">
                <a16:creationId xmlns:a16="http://schemas.microsoft.com/office/drawing/2014/main" id="{AF9BE2D4-0FA0-9D43-9E8B-A7D14F567CA2}"/>
              </a:ext>
            </a:extLst>
          </p:cNvPr>
          <p:cNvSpPr txBox="1"/>
          <p:nvPr/>
        </p:nvSpPr>
        <p:spPr>
          <a:xfrm>
            <a:off x="443345" y="1130603"/>
            <a:ext cx="3028354" cy="4596794"/>
          </a:xfrm>
          <a:prstGeom prst="rect">
            <a:avLst/>
          </a:prstGeom>
        </p:spPr>
        <p:txBody>
          <a:bodyPr vert="horz" lIns="91440" tIns="45720" rIns="91440" bIns="45720" rtlCol="0" anchor="ctr">
            <a:normAutofit/>
          </a:bodyPr>
          <a:lstStyle/>
          <a:p>
            <a:pPr defTabSz="457200">
              <a:spcAft>
                <a:spcPts val="600"/>
              </a:spcAft>
            </a:pPr>
            <a:r>
              <a:rPr lang="en-US" sz="4000" dirty="0">
                <a:solidFill>
                  <a:srgbClr val="EBEBEB"/>
                </a:solidFill>
                <a:latin typeface="Calibri" panose="020F0502020204030204" pitchFamily="34" charset="0"/>
                <a:ea typeface="Tahoma" panose="020B0604030504040204" pitchFamily="34" charset="0"/>
                <a:cs typeface="Calibri" panose="020F0502020204030204" pitchFamily="34" charset="0"/>
              </a:rPr>
              <a:t>Thank you </a:t>
            </a:r>
          </a:p>
        </p:txBody>
      </p:sp>
      <p:sp>
        <p:nvSpPr>
          <p:cNvPr id="2" name="Rectangle 1"/>
          <p:cNvSpPr/>
          <p:nvPr/>
        </p:nvSpPr>
        <p:spPr>
          <a:xfrm>
            <a:off x="4272371" y="1908903"/>
            <a:ext cx="4572000" cy="2739211"/>
          </a:xfrm>
          <a:prstGeom prst="rect">
            <a:avLst/>
          </a:prstGeom>
        </p:spPr>
        <p:txBody>
          <a:bodyPr>
            <a:spAutoFit/>
          </a:bodyPr>
          <a:lstStyle/>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Should you have any queries or need to speak to your child’s teacher, please email using the class email address or ring the school office and request for a telephone call home.  </a:t>
            </a:r>
          </a:p>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You can also contact the parent liaison lead should you prefer or have any whole school concerns or feedback.  </a:t>
            </a:r>
          </a:p>
          <a:p>
            <a:pPr>
              <a:spcAft>
                <a:spcPts val="600"/>
              </a:spcAft>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59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060071-8DFF-43F6-B599-3C6DAC94B44B}"/>
              </a:ext>
            </a:extLst>
          </p:cNvPr>
          <p:cNvSpPr>
            <a:spLocks noGrp="1"/>
          </p:cNvSpPr>
          <p:nvPr>
            <p:ph type="ctrTitle"/>
          </p:nvPr>
        </p:nvSpPr>
        <p:spPr>
          <a:xfrm>
            <a:off x="6286541" y="1241266"/>
            <a:ext cx="2370762" cy="3153753"/>
          </a:xfrm>
        </p:spPr>
        <p:txBody>
          <a:bodyPr vert="horz" lIns="91440" tIns="45720" rIns="91440" bIns="45720" rtlCol="0">
            <a:normAutofit/>
          </a:bodyPr>
          <a:lstStyle/>
          <a:p>
            <a:r>
              <a:rPr lang="en-US" b="0" i="0" kern="1200">
                <a:solidFill>
                  <a:srgbClr val="EBEBEB"/>
                </a:solidFill>
                <a:latin typeface="Calibri" panose="020F0502020204030204" pitchFamily="34" charset="0"/>
                <a:cs typeface="Calibri" panose="020F0502020204030204" pitchFamily="34" charset="0"/>
              </a:rPr>
              <a:t>Valley Values </a:t>
            </a:r>
          </a:p>
        </p:txBody>
      </p:sp>
      <p:grpSp>
        <p:nvGrpSpPr>
          <p:cNvPr id="37" name="Group 32">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34" name="Rectangle 33">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6"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4" descr="Table&#10;&#10;Description automatically generated">
            <a:extLst>
              <a:ext uri="{FF2B5EF4-FFF2-40B4-BE49-F238E27FC236}">
                <a16:creationId xmlns:a16="http://schemas.microsoft.com/office/drawing/2014/main" id="{27C092BA-76CD-E21C-F91C-8C27F7C7BBF9}"/>
              </a:ext>
            </a:extLst>
          </p:cNvPr>
          <p:cNvPicPr>
            <a:picLocks noChangeAspect="1"/>
          </p:cNvPicPr>
          <p:nvPr/>
        </p:nvPicPr>
        <p:blipFill>
          <a:blip r:embed="rId3"/>
          <a:stretch>
            <a:fillRect/>
          </a:stretch>
        </p:blipFill>
        <p:spPr>
          <a:xfrm>
            <a:off x="405383" y="443936"/>
            <a:ext cx="5884634" cy="6017359"/>
          </a:xfrm>
          <a:prstGeom prst="rect">
            <a:avLst/>
          </a:prstGeom>
        </p:spPr>
      </p:pic>
    </p:spTree>
    <p:extLst>
      <p:ext uri="{BB962C8B-B14F-4D97-AF65-F5344CB8AC3E}">
        <p14:creationId xmlns:p14="http://schemas.microsoft.com/office/powerpoint/2010/main" val="137932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060071-8DFF-43F6-B599-3C6DAC94B44B}"/>
              </a:ext>
            </a:extLst>
          </p:cNvPr>
          <p:cNvSpPr>
            <a:spLocks noGrp="1"/>
          </p:cNvSpPr>
          <p:nvPr>
            <p:ph type="ctrTitle"/>
          </p:nvPr>
        </p:nvSpPr>
        <p:spPr>
          <a:xfrm>
            <a:off x="6286541" y="1241266"/>
            <a:ext cx="2370762" cy="3153753"/>
          </a:xfrm>
        </p:spPr>
        <p:txBody>
          <a:bodyPr vert="horz" lIns="91440" tIns="45720" rIns="91440" bIns="45720" rtlCol="0">
            <a:normAutofit/>
          </a:bodyPr>
          <a:lstStyle/>
          <a:p>
            <a:r>
              <a:rPr lang="en-US" sz="5400" b="0" i="0" kern="1200" dirty="0">
                <a:solidFill>
                  <a:srgbClr val="EBEBEB"/>
                </a:solidFill>
                <a:latin typeface="Calibri" panose="020F0502020204030204" pitchFamily="34" charset="0"/>
                <a:cs typeface="Calibri" panose="020F0502020204030204" pitchFamily="34" charset="0"/>
              </a:rPr>
              <a:t>Valley </a:t>
            </a:r>
            <a:r>
              <a:rPr lang="en-US" sz="5400" dirty="0">
                <a:solidFill>
                  <a:srgbClr val="EBEBEB"/>
                </a:solidFill>
                <a:latin typeface="Calibri" panose="020F0502020204030204" pitchFamily="34" charset="0"/>
                <a:cs typeface="Calibri" panose="020F0502020204030204" pitchFamily="34" charset="0"/>
              </a:rPr>
              <a:t>Life Skills</a:t>
            </a:r>
            <a:r>
              <a:rPr lang="en-US" sz="5400" b="0" i="0" kern="1200" dirty="0">
                <a:solidFill>
                  <a:srgbClr val="EBEBEB"/>
                </a:solidFill>
                <a:latin typeface="Calibri" panose="020F0502020204030204" pitchFamily="34" charset="0"/>
                <a:cs typeface="Calibri" panose="020F0502020204030204" pitchFamily="34" charset="0"/>
              </a:rPr>
              <a:t> </a:t>
            </a:r>
          </a:p>
        </p:txBody>
      </p:sp>
      <p:graphicFrame>
        <p:nvGraphicFramePr>
          <p:cNvPr id="3" name="Table 2"/>
          <p:cNvGraphicFramePr>
            <a:graphicFrameLocks noGrp="1"/>
          </p:cNvGraphicFramePr>
          <p:nvPr/>
        </p:nvGraphicFramePr>
        <p:xfrm>
          <a:off x="62397" y="509664"/>
          <a:ext cx="6140695" cy="5831174"/>
        </p:xfrm>
        <a:graphic>
          <a:graphicData uri="http://schemas.openxmlformats.org/drawingml/2006/table">
            <a:tbl>
              <a:tblPr firstRow="1" firstCol="1" bandRow="1">
                <a:tableStyleId>{5C22544A-7EE6-4342-B048-85BDC9FD1C3A}</a:tableStyleId>
              </a:tblPr>
              <a:tblGrid>
                <a:gridCol w="876955">
                  <a:extLst>
                    <a:ext uri="{9D8B030D-6E8A-4147-A177-3AD203B41FA5}">
                      <a16:colId xmlns:a16="http://schemas.microsoft.com/office/drawing/2014/main" val="2354260452"/>
                    </a:ext>
                  </a:extLst>
                </a:gridCol>
                <a:gridCol w="877290">
                  <a:extLst>
                    <a:ext uri="{9D8B030D-6E8A-4147-A177-3AD203B41FA5}">
                      <a16:colId xmlns:a16="http://schemas.microsoft.com/office/drawing/2014/main" val="356395914"/>
                    </a:ext>
                  </a:extLst>
                </a:gridCol>
                <a:gridCol w="877290">
                  <a:extLst>
                    <a:ext uri="{9D8B030D-6E8A-4147-A177-3AD203B41FA5}">
                      <a16:colId xmlns:a16="http://schemas.microsoft.com/office/drawing/2014/main" val="3152501605"/>
                    </a:ext>
                  </a:extLst>
                </a:gridCol>
                <a:gridCol w="877290">
                  <a:extLst>
                    <a:ext uri="{9D8B030D-6E8A-4147-A177-3AD203B41FA5}">
                      <a16:colId xmlns:a16="http://schemas.microsoft.com/office/drawing/2014/main" val="2428749371"/>
                    </a:ext>
                  </a:extLst>
                </a:gridCol>
                <a:gridCol w="877290">
                  <a:extLst>
                    <a:ext uri="{9D8B030D-6E8A-4147-A177-3AD203B41FA5}">
                      <a16:colId xmlns:a16="http://schemas.microsoft.com/office/drawing/2014/main" val="1249550794"/>
                    </a:ext>
                  </a:extLst>
                </a:gridCol>
                <a:gridCol w="877290">
                  <a:extLst>
                    <a:ext uri="{9D8B030D-6E8A-4147-A177-3AD203B41FA5}">
                      <a16:colId xmlns:a16="http://schemas.microsoft.com/office/drawing/2014/main" val="196780810"/>
                    </a:ext>
                  </a:extLst>
                </a:gridCol>
                <a:gridCol w="877290">
                  <a:extLst>
                    <a:ext uri="{9D8B030D-6E8A-4147-A177-3AD203B41FA5}">
                      <a16:colId xmlns:a16="http://schemas.microsoft.com/office/drawing/2014/main" val="3795258625"/>
                    </a:ext>
                  </a:extLst>
                </a:gridCol>
              </a:tblGrid>
              <a:tr h="189218">
                <a:tc gridSpan="7">
                  <a:txBody>
                    <a:bodyPr/>
                    <a:lstStyle/>
                    <a:p>
                      <a:pPr>
                        <a:lnSpc>
                          <a:spcPct val="107000"/>
                        </a:lnSpc>
                        <a:spcAft>
                          <a:spcPts val="0"/>
                        </a:spcAft>
                      </a:pPr>
                      <a:r>
                        <a:rPr lang="en-GB" sz="1000">
                          <a:effectLst/>
                        </a:rPr>
                        <a:t>Valley Primary School.                                 Life Skills Challenges.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2535533"/>
                  </a:ext>
                </a:extLst>
              </a:tr>
              <a:tr h="40541">
                <a:tc gridSpan="7">
                  <a:txBody>
                    <a:bodyPr/>
                    <a:lstStyle/>
                    <a:p>
                      <a:pPr>
                        <a:lnSpc>
                          <a:spcPct val="107000"/>
                        </a:lnSpc>
                        <a:spcAft>
                          <a:spcPts val="0"/>
                        </a:spcAft>
                      </a:pPr>
                      <a:r>
                        <a:rPr lang="en-GB" sz="2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78354502"/>
                  </a:ext>
                </a:extLst>
              </a:tr>
              <a:tr h="605382">
                <a:tc rowSpan="2">
                  <a:txBody>
                    <a:bodyPr/>
                    <a:lstStyle/>
                    <a:p>
                      <a:pPr>
                        <a:lnSpc>
                          <a:spcPct val="107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MENTAL HEALTH MANAGEMENT 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PHYSICAL HEALTH MANAGEMENT 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TIME MANAGEMENT 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DECISION </a:t>
                      </a:r>
                      <a:endParaRPr lang="en-GB" sz="600">
                        <a:effectLst/>
                      </a:endParaRPr>
                    </a:p>
                    <a:p>
                      <a:pPr algn="ctr">
                        <a:lnSpc>
                          <a:spcPct val="107000"/>
                        </a:lnSpc>
                        <a:spcAft>
                          <a:spcPts val="0"/>
                        </a:spcAft>
                      </a:pPr>
                      <a:r>
                        <a:rPr lang="en-GB" sz="800">
                          <a:effectLst/>
                        </a:rPr>
                        <a:t>MAKING </a:t>
                      </a:r>
                      <a:endParaRPr lang="en-GB" sz="600">
                        <a:effectLst/>
                      </a:endParaRPr>
                    </a:p>
                    <a:p>
                      <a:pPr algn="ctr">
                        <a:lnSpc>
                          <a:spcPct val="107000"/>
                        </a:lnSpc>
                        <a:spcAft>
                          <a:spcPts val="0"/>
                        </a:spcAft>
                      </a:pPr>
                      <a:r>
                        <a:rPr lang="en-GB" sz="800">
                          <a:effectLst/>
                        </a:rPr>
                        <a:t>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HOME MANAGEMENT 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gn="ctr">
                        <a:lnSpc>
                          <a:spcPct val="107000"/>
                        </a:lnSpc>
                        <a:spcAft>
                          <a:spcPts val="0"/>
                        </a:spcAft>
                      </a:pPr>
                      <a:r>
                        <a:rPr lang="en-GB" sz="800">
                          <a:effectLst/>
                        </a:rPr>
                        <a:t>INTERPERSONAL SKILLS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3117961364"/>
                  </a:ext>
                </a:extLst>
              </a:tr>
              <a:tr h="1476100">
                <a:tc vMerge="1">
                  <a:txBody>
                    <a:bodyPr/>
                    <a:lstStyle/>
                    <a:p>
                      <a:endParaRPr lang="en-GB"/>
                    </a:p>
                  </a:txBody>
                  <a:tcPr/>
                </a:tc>
                <a:tc>
                  <a:txBody>
                    <a:bodyPr/>
                    <a:lstStyle/>
                    <a:p>
                      <a:pPr>
                        <a:lnSpc>
                          <a:spcPct val="107000"/>
                        </a:lnSpc>
                        <a:spcAft>
                          <a:spcPts val="0"/>
                        </a:spcAft>
                      </a:pPr>
                      <a:r>
                        <a:rPr lang="en-GB" sz="600">
                          <a:effectLst/>
                        </a:rPr>
                        <a:t>We have feelings and thoughts about ourselves and the world around us. </a:t>
                      </a:r>
                    </a:p>
                    <a:p>
                      <a:pPr>
                        <a:lnSpc>
                          <a:spcPct val="107000"/>
                        </a:lnSpc>
                        <a:spcAft>
                          <a:spcPts val="0"/>
                        </a:spcAft>
                      </a:pPr>
                      <a:r>
                        <a:rPr lang="en-GB" sz="600">
                          <a:effectLst/>
                        </a:rPr>
                        <a:t>These can affect how we cope with life’s challenges and stresses.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We promote growth in confidence and awareness of control. </a:t>
                      </a:r>
                    </a:p>
                    <a:p>
                      <a:pPr>
                        <a:lnSpc>
                          <a:spcPct val="107000"/>
                        </a:lnSpc>
                        <a:spcAft>
                          <a:spcPts val="0"/>
                        </a:spcAft>
                      </a:pPr>
                      <a:r>
                        <a:rPr lang="en-GB" sz="600">
                          <a:effectLst/>
                        </a:rPr>
                        <a:t>This supports communication and language using large and small movements and gestures to convey messages to others.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We show good time management. </a:t>
                      </a:r>
                    </a:p>
                    <a:p>
                      <a:pPr>
                        <a:lnSpc>
                          <a:spcPct val="107000"/>
                        </a:lnSpc>
                        <a:spcAft>
                          <a:spcPts val="0"/>
                        </a:spcAft>
                      </a:pPr>
                      <a:r>
                        <a:rPr lang="en-GB" sz="600">
                          <a:effectLst/>
                        </a:rPr>
                        <a:t>This process helps us organise and plan how to divide our time between specific activities. </a:t>
                      </a:r>
                    </a:p>
                    <a:p>
                      <a:pPr>
                        <a:lnSpc>
                          <a:spcPct val="107000"/>
                        </a:lnSpc>
                        <a:spcAft>
                          <a:spcPts val="0"/>
                        </a:spcAft>
                      </a:pPr>
                      <a:r>
                        <a:rPr lang="en-GB" sz="600">
                          <a:effectLst/>
                        </a:rPr>
                        <a:t>Good time management enables us to work smarter – not harder – so that we get more done in less time.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We promote effective decision making. </a:t>
                      </a:r>
                    </a:p>
                    <a:p>
                      <a:pPr>
                        <a:lnSpc>
                          <a:spcPct val="107000"/>
                        </a:lnSpc>
                        <a:spcAft>
                          <a:spcPts val="0"/>
                        </a:spcAft>
                      </a:pPr>
                      <a:r>
                        <a:rPr lang="en-GB" sz="600">
                          <a:effectLst/>
                        </a:rPr>
                        <a:t>This involves choosing between possible solutions to a problem. Decisions can be made through either an intuitive or reasoned process or a combination.</a:t>
                      </a:r>
                    </a:p>
                    <a:p>
                      <a:pPr>
                        <a:lnSpc>
                          <a:spcPct val="107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We promote good home management skills. </a:t>
                      </a:r>
                    </a:p>
                    <a:p>
                      <a:pPr>
                        <a:lnSpc>
                          <a:spcPct val="107000"/>
                        </a:lnSpc>
                        <a:spcAft>
                          <a:spcPts val="0"/>
                        </a:spcAft>
                      </a:pPr>
                      <a:r>
                        <a:rPr lang="en-GB" sz="600">
                          <a:effectLst/>
                        </a:rPr>
                        <a:t>This affects how we manage challenges and activities at home.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We think of the behaviours and tactics we use to interact with others effectively.</a:t>
                      </a:r>
                    </a:p>
                    <a:p>
                      <a:pPr>
                        <a:lnSpc>
                          <a:spcPct val="107000"/>
                        </a:lnSpc>
                        <a:spcAft>
                          <a:spcPts val="0"/>
                        </a:spcAft>
                      </a:pPr>
                      <a:r>
                        <a:rPr lang="en-GB" sz="600">
                          <a:effectLst/>
                        </a:rPr>
                        <a:t>This involves choosing good behaviour when interacting with others.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3009500116"/>
                  </a:ext>
                </a:extLst>
              </a:tr>
              <a:tr h="454185">
                <a:tc>
                  <a:txBody>
                    <a:bodyPr/>
                    <a:lstStyle/>
                    <a:p>
                      <a:pPr>
                        <a:lnSpc>
                          <a:spcPct val="107000"/>
                        </a:lnSpc>
                        <a:spcAft>
                          <a:spcPts val="0"/>
                        </a:spcAft>
                      </a:pPr>
                      <a:r>
                        <a:rPr lang="en-GB" sz="500">
                          <a:effectLst/>
                        </a:rPr>
                        <a:t>Nurs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tell people if I am feeling sad, happy, angry, glad or excited?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wash my hands and dry them?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focus on one activity until it is finished?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choose between two options?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put my dirty washing in the washing basket?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share when I am taking turns with my friends?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4087949928"/>
                  </a:ext>
                </a:extLst>
              </a:tr>
              <a:tr h="340639">
                <a:tc>
                  <a:txBody>
                    <a:bodyPr/>
                    <a:lstStyle/>
                    <a:p>
                      <a:pPr>
                        <a:lnSpc>
                          <a:spcPct val="107000"/>
                        </a:lnSpc>
                        <a:spcAft>
                          <a:spcPts val="0"/>
                        </a:spcAft>
                      </a:pPr>
                      <a:r>
                        <a:rPr lang="en-GB" sz="500">
                          <a:effectLst/>
                        </a:rPr>
                        <a:t>Rec</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what I am good at?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pick up my rubbish and put it in the bin?</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who to ask for help if I am stuck on a task?</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how to make a decision?</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tidy my 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be a good friend?</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1988175323"/>
                  </a:ext>
                </a:extLst>
              </a:tr>
              <a:tr h="454185">
                <a:tc>
                  <a:txBody>
                    <a:bodyPr/>
                    <a:lstStyle/>
                    <a:p>
                      <a:pPr>
                        <a:lnSpc>
                          <a:spcPct val="107000"/>
                        </a:lnSpc>
                        <a:spcAft>
                          <a:spcPts val="0"/>
                        </a:spcAft>
                      </a:pPr>
                      <a:r>
                        <a:rPr lang="en-GB" sz="500">
                          <a:effectLst/>
                        </a:rPr>
                        <a:t>1</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who to go to if I need help?</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eat 5 portions of fruit and vegetables per day?</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how I am organised?</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who to go to in school or at home to help me with my decision?</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share my toys with a person at home?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work as part of a team?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2229960162"/>
                  </a:ext>
                </a:extLst>
              </a:tr>
              <a:tr h="340639">
                <a:tc>
                  <a:txBody>
                    <a:bodyPr/>
                    <a:lstStyle/>
                    <a:p>
                      <a:pPr>
                        <a:lnSpc>
                          <a:spcPct val="107000"/>
                        </a:lnSpc>
                        <a:spcAft>
                          <a:spcPts val="0"/>
                        </a:spcAft>
                      </a:pPr>
                      <a:r>
                        <a:rPr lang="en-GB" sz="500">
                          <a:effectLst/>
                        </a:rPr>
                        <a:t>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what I am most proud of?</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what a balanced diet is?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be good with my time management?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ask a friend if I am stuck?</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how I can help my parents at home?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the behaviour I should show in class?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2780747249"/>
                  </a:ext>
                </a:extLst>
              </a:tr>
              <a:tr h="454185">
                <a:tc>
                  <a:txBody>
                    <a:bodyPr/>
                    <a:lstStyle/>
                    <a:p>
                      <a:pPr>
                        <a:lnSpc>
                          <a:spcPct val="107000"/>
                        </a:lnSpc>
                        <a:spcAft>
                          <a:spcPts val="0"/>
                        </a:spcAft>
                      </a:pPr>
                      <a:r>
                        <a:rPr lang="en-GB" sz="500">
                          <a:effectLst/>
                        </a:rPr>
                        <a:t>3</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what I enjoy most about being in the classroom?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help myself to relax?</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how to improve my time management?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use my mistakes to further develop my decisions?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recycle things which I have finished with at home?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understand the kind gestures I can use to everyone?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3531457528"/>
                  </a:ext>
                </a:extLst>
              </a:tr>
              <a:tr h="567730">
                <a:tc>
                  <a:txBody>
                    <a:bodyPr/>
                    <a:lstStyle/>
                    <a:p>
                      <a:pPr>
                        <a:lnSpc>
                          <a:spcPct val="107000"/>
                        </a:lnSpc>
                        <a:spcAft>
                          <a:spcPts val="0"/>
                        </a:spcAft>
                      </a:pPr>
                      <a:r>
                        <a:rPr lang="en-GB" sz="500">
                          <a:effectLst/>
                        </a:rPr>
                        <a:t>4</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what I am good at and justify it?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say why exercising is important?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the different types of equipment I can use to keep track of time?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have the skills to identify what is going wrong and solve this?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set home targets?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understand why good manners are so important?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2000570686"/>
                  </a:ext>
                </a:extLst>
              </a:tr>
              <a:tr h="454185">
                <a:tc>
                  <a:txBody>
                    <a:bodyPr/>
                    <a:lstStyle/>
                    <a:p>
                      <a:pPr>
                        <a:lnSpc>
                          <a:spcPct val="107000"/>
                        </a:lnSpc>
                        <a:spcAft>
                          <a:spcPts val="0"/>
                        </a:spcAft>
                      </a:pPr>
                      <a:r>
                        <a:rPr lang="en-GB" sz="500">
                          <a:effectLst/>
                        </a:rPr>
                        <a:t>5</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why it is important to be a good role model and friend?</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have a balanced diet?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give an example of when I show good time management?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choose the easiest choice or the quickest choice? Why?</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how I can be a good role model at home?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help others to behave better?</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803148096"/>
                  </a:ext>
                </a:extLst>
              </a:tr>
              <a:tr h="454185">
                <a:tc>
                  <a:txBody>
                    <a:bodyPr/>
                    <a:lstStyle/>
                    <a:p>
                      <a:pPr>
                        <a:lnSpc>
                          <a:spcPct val="107000"/>
                        </a:lnSpc>
                        <a:spcAft>
                          <a:spcPts val="0"/>
                        </a:spcAft>
                      </a:pPr>
                      <a:r>
                        <a:rPr lang="en-GB" sz="500">
                          <a:effectLst/>
                        </a:rPr>
                        <a:t>6</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be a positive role model and friend?</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know why it is imperative to wash and dry my hands?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Do I understand why good time management is important?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describe a time when I made a great decision fast?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a:effectLst/>
                        </a:rPr>
                        <a:t>Can I justify which skills are important and why?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tc>
                  <a:txBody>
                    <a:bodyPr/>
                    <a:lstStyle/>
                    <a:p>
                      <a:pPr>
                        <a:lnSpc>
                          <a:spcPct val="107000"/>
                        </a:lnSpc>
                        <a:spcAft>
                          <a:spcPts val="0"/>
                        </a:spcAft>
                      </a:pPr>
                      <a:r>
                        <a:rPr lang="en-GB" sz="600" dirty="0">
                          <a:effectLst/>
                        </a:rPr>
                        <a:t>Can I challenge myself at school?</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126" marR="37126" marT="0" marB="0"/>
                </a:tc>
                <a:extLst>
                  <a:ext uri="{0D108BD9-81ED-4DB2-BD59-A6C34878D82A}">
                    <a16:rowId xmlns:a16="http://schemas.microsoft.com/office/drawing/2014/main" val="640805857"/>
                  </a:ext>
                </a:extLst>
              </a:tr>
            </a:tbl>
          </a:graphicData>
        </a:graphic>
      </p:graphicFrame>
      <p:pic>
        <p:nvPicPr>
          <p:cNvPr id="2049" name="Picture 1" descr="A picture containing person, objec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25" y="859289"/>
            <a:ext cx="309502" cy="40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s://ukc-powerpoint.officeapps.live.com/pods/GetClipboardImage.ashx?Id=718e71ef-0682-4e41-b14d-b2d226c73cf8&amp;DC=GUK2&amp;pkey=77a3237a-9e74-46bc-b654-3eccf59c255d&amp;wdwaccluster=GU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36" y="103902"/>
            <a:ext cx="9005464" cy="675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36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EYFS Curriculum</a:t>
            </a:r>
          </a:p>
        </p:txBody>
      </p:sp>
      <p:pic>
        <p:nvPicPr>
          <p:cNvPr id="5" name="Picture 4"/>
          <p:cNvPicPr>
            <a:picLocks noChangeAspect="1"/>
          </p:cNvPicPr>
          <p:nvPr/>
        </p:nvPicPr>
        <p:blipFill>
          <a:blip r:embed="rId2"/>
          <a:stretch>
            <a:fillRect/>
          </a:stretch>
        </p:blipFill>
        <p:spPr>
          <a:xfrm>
            <a:off x="791409" y="2135041"/>
            <a:ext cx="3392664" cy="4238049"/>
          </a:xfrm>
          <a:prstGeom prst="rect">
            <a:avLst/>
          </a:prstGeom>
        </p:spPr>
      </p:pic>
      <p:pic>
        <p:nvPicPr>
          <p:cNvPr id="7" name="Picture 6"/>
          <p:cNvPicPr>
            <a:picLocks noChangeAspect="1"/>
          </p:cNvPicPr>
          <p:nvPr/>
        </p:nvPicPr>
        <p:blipFill>
          <a:blip r:embed="rId3"/>
          <a:stretch>
            <a:fillRect/>
          </a:stretch>
        </p:blipFill>
        <p:spPr>
          <a:xfrm>
            <a:off x="4347296" y="2135042"/>
            <a:ext cx="4288704" cy="4308332"/>
          </a:xfrm>
          <a:prstGeom prst="rect">
            <a:avLst/>
          </a:prstGeom>
        </p:spPr>
      </p:pic>
    </p:spTree>
    <p:extLst>
      <p:ext uri="{BB962C8B-B14F-4D97-AF65-F5344CB8AC3E}">
        <p14:creationId xmlns:p14="http://schemas.microsoft.com/office/powerpoint/2010/main" val="98969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Shape 2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830CEF23-D1FC-4159-937E-B29A851CFF1C}"/>
              </a:ext>
            </a:extLst>
          </p:cNvPr>
          <p:cNvSpPr>
            <a:spLocks noGrp="1"/>
          </p:cNvSpPr>
          <p:nvPr>
            <p:ph type="ctrTitle"/>
          </p:nvPr>
        </p:nvSpPr>
        <p:spPr>
          <a:xfrm>
            <a:off x="568036" y="1130603"/>
            <a:ext cx="3071072" cy="4596794"/>
          </a:xfrm>
        </p:spPr>
        <p:txBody>
          <a:bodyPr vert="horz" lIns="91440" tIns="45720" rIns="91440" bIns="45720" rtlCol="0" anchor="ctr">
            <a:normAutofit/>
          </a:bodyPr>
          <a:lstStyle/>
          <a:p>
            <a:r>
              <a:rPr lang="en-US" sz="5400" dirty="0">
                <a:solidFill>
                  <a:srgbClr val="EBEBEB"/>
                </a:solidFill>
                <a:latin typeface="Calibri" panose="020F0502020204030204" pitchFamily="34" charset="0"/>
                <a:cs typeface="Calibri" panose="020F0502020204030204" pitchFamily="34" charset="0"/>
              </a:rPr>
              <a:t>Reception</a:t>
            </a:r>
            <a:br>
              <a:rPr lang="en-US" sz="5400" dirty="0">
                <a:solidFill>
                  <a:srgbClr val="EBEBEB"/>
                </a:solidFill>
                <a:latin typeface="Calibri" panose="020F0502020204030204" pitchFamily="34" charset="0"/>
                <a:cs typeface="Calibri" panose="020F0502020204030204" pitchFamily="34" charset="0"/>
              </a:rPr>
            </a:br>
            <a:r>
              <a:rPr lang="en-US" sz="5400" dirty="0">
                <a:solidFill>
                  <a:srgbClr val="EBEBEB"/>
                </a:solidFill>
                <a:latin typeface="Calibri" panose="020F0502020204030204" pitchFamily="34" charset="0"/>
                <a:cs typeface="Calibri" panose="020F0502020204030204" pitchFamily="34" charset="0"/>
              </a:rPr>
              <a:t>Team</a:t>
            </a:r>
          </a:p>
        </p:txBody>
      </p:sp>
      <p:sp>
        <p:nvSpPr>
          <p:cNvPr id="5" name="TextBox 4">
            <a:extLst>
              <a:ext uri="{FF2B5EF4-FFF2-40B4-BE49-F238E27FC236}">
                <a16:creationId xmlns:a16="http://schemas.microsoft.com/office/drawing/2014/main" id="{D2EA1ED6-E9D9-4F23-9233-0E6E5F958904}"/>
              </a:ext>
            </a:extLst>
          </p:cNvPr>
          <p:cNvSpPr txBox="1"/>
          <p:nvPr/>
        </p:nvSpPr>
        <p:spPr>
          <a:xfrm>
            <a:off x="3967557" y="437513"/>
            <a:ext cx="4126961" cy="595432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defTabSz="457200">
              <a:spcBef>
                <a:spcPts val="1000"/>
              </a:spcBef>
              <a:spcAft>
                <a:spcPts val="0"/>
              </a:spcAft>
              <a:buClr>
                <a:schemeClr val="accent1"/>
              </a:buClr>
              <a:buSzPct val="80000"/>
              <a:buFont typeface="Wingdings" panose="05000000000000000000" pitchFamily="2" charset="2"/>
              <a:buChar char="Ø"/>
            </a:pPr>
            <a:endParaRPr lang="en-US" sz="1600" u="sng"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dirty="0" err="1">
                <a:solidFill>
                  <a:schemeClr val="tx1">
                    <a:lumMod val="75000"/>
                    <a:lumOff val="25000"/>
                  </a:schemeClr>
                </a:solidFill>
                <a:latin typeface="Calibri" panose="020F0502020204030204" pitchFamily="34" charset="0"/>
                <a:cs typeface="Calibri" panose="020F0502020204030204" pitchFamily="34" charset="0"/>
              </a:rPr>
              <a:t>Mrs</a:t>
            </a:r>
            <a:r>
              <a:rPr lang="en-US" sz="4000" dirty="0">
                <a:solidFill>
                  <a:schemeClr val="tx1">
                    <a:lumMod val="75000"/>
                    <a:lumOff val="25000"/>
                  </a:schemeClr>
                </a:solidFill>
                <a:latin typeface="Calibri" panose="020F0502020204030204" pitchFamily="34" charset="0"/>
                <a:cs typeface="Calibri" panose="020F0502020204030204" pitchFamily="34" charset="0"/>
              </a:rPr>
              <a:t> Sharp</a:t>
            </a: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dirty="0" err="1">
                <a:solidFill>
                  <a:schemeClr val="tx1">
                    <a:lumMod val="75000"/>
                    <a:lumOff val="25000"/>
                  </a:schemeClr>
                </a:solidFill>
                <a:latin typeface="Calibri" panose="020F0502020204030204" pitchFamily="34" charset="0"/>
                <a:cs typeface="Calibri" panose="020F0502020204030204" pitchFamily="34" charset="0"/>
              </a:rPr>
              <a:t>Mrs</a:t>
            </a:r>
            <a:r>
              <a:rPr lang="en-US" sz="4000" dirty="0">
                <a:solidFill>
                  <a:schemeClr val="tx1">
                    <a:lumMod val="75000"/>
                    <a:lumOff val="25000"/>
                  </a:schemeClr>
                </a:solidFill>
                <a:latin typeface="Calibri" panose="020F0502020204030204" pitchFamily="34" charset="0"/>
                <a:cs typeface="Calibri" panose="020F0502020204030204" pitchFamily="34" charset="0"/>
              </a:rPr>
              <a:t> Ward</a:t>
            </a: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dirty="0" err="1">
                <a:solidFill>
                  <a:schemeClr val="tx1">
                    <a:lumMod val="75000"/>
                    <a:lumOff val="25000"/>
                  </a:schemeClr>
                </a:solidFill>
                <a:latin typeface="Calibri" panose="020F0502020204030204" pitchFamily="34" charset="0"/>
                <a:cs typeface="Calibri" panose="020F0502020204030204" pitchFamily="34" charset="0"/>
              </a:rPr>
              <a:t>Mrs</a:t>
            </a:r>
            <a:r>
              <a:rPr lang="en-US" sz="4000" dirty="0">
                <a:solidFill>
                  <a:schemeClr val="tx1">
                    <a:lumMod val="75000"/>
                    <a:lumOff val="25000"/>
                  </a:schemeClr>
                </a:solidFill>
                <a:latin typeface="Calibri" panose="020F0502020204030204" pitchFamily="34" charset="0"/>
                <a:cs typeface="Calibri" panose="020F0502020204030204" pitchFamily="34" charset="0"/>
              </a:rPr>
              <a:t> </a:t>
            </a:r>
            <a:r>
              <a:rPr lang="en-US" sz="4000" dirty="0" err="1">
                <a:solidFill>
                  <a:schemeClr val="tx1">
                    <a:lumMod val="75000"/>
                    <a:lumOff val="25000"/>
                  </a:schemeClr>
                </a:solidFill>
                <a:latin typeface="Calibri" panose="020F0502020204030204" pitchFamily="34" charset="0"/>
                <a:cs typeface="Calibri" panose="020F0502020204030204" pitchFamily="34" charset="0"/>
              </a:rPr>
              <a:t>Collett</a:t>
            </a:r>
            <a:endParaRPr lang="en-US" sz="40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dirty="0" err="1">
                <a:solidFill>
                  <a:schemeClr val="tx1">
                    <a:lumMod val="75000"/>
                    <a:lumOff val="25000"/>
                  </a:schemeClr>
                </a:solidFill>
                <a:latin typeface="Calibri" panose="020F0502020204030204" pitchFamily="34" charset="0"/>
                <a:cs typeface="Calibri" panose="020F0502020204030204" pitchFamily="34" charset="0"/>
              </a:rPr>
              <a:t>Mrs</a:t>
            </a:r>
            <a:r>
              <a:rPr lang="en-US" sz="4000" dirty="0">
                <a:solidFill>
                  <a:schemeClr val="tx1">
                    <a:lumMod val="75000"/>
                    <a:lumOff val="25000"/>
                  </a:schemeClr>
                </a:solidFill>
                <a:latin typeface="Calibri" panose="020F0502020204030204" pitchFamily="34" charset="0"/>
                <a:cs typeface="Calibri" panose="020F0502020204030204" pitchFamily="34" charset="0"/>
              </a:rPr>
              <a:t> </a:t>
            </a:r>
            <a:r>
              <a:rPr lang="en-US" sz="4000" dirty="0" err="1">
                <a:solidFill>
                  <a:schemeClr val="tx1">
                    <a:lumMod val="75000"/>
                    <a:lumOff val="25000"/>
                  </a:schemeClr>
                </a:solidFill>
                <a:latin typeface="Calibri" panose="020F0502020204030204" pitchFamily="34" charset="0"/>
                <a:cs typeface="Calibri" panose="020F0502020204030204" pitchFamily="34" charset="0"/>
              </a:rPr>
              <a:t>Landeau</a:t>
            </a:r>
            <a:endParaRPr lang="en-US" sz="40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dirty="0" err="1">
                <a:solidFill>
                  <a:schemeClr val="tx1">
                    <a:lumMod val="75000"/>
                    <a:lumOff val="25000"/>
                  </a:schemeClr>
                </a:solidFill>
                <a:latin typeface="Calibri" panose="020F0502020204030204" pitchFamily="34" charset="0"/>
                <a:cs typeface="Calibri" panose="020F0502020204030204" pitchFamily="34" charset="0"/>
              </a:rPr>
              <a:t>Mrs</a:t>
            </a:r>
            <a:r>
              <a:rPr lang="en-US" sz="4000" dirty="0">
                <a:solidFill>
                  <a:schemeClr val="tx1">
                    <a:lumMod val="75000"/>
                    <a:lumOff val="25000"/>
                  </a:schemeClr>
                </a:solidFill>
                <a:latin typeface="Calibri" panose="020F0502020204030204" pitchFamily="34" charset="0"/>
                <a:cs typeface="Calibri" panose="020F0502020204030204" pitchFamily="34" charset="0"/>
              </a:rPr>
              <a:t> Brookes</a:t>
            </a:r>
          </a:p>
          <a:p>
            <a:pPr marL="285750" indent="-285750" defTabSz="457200">
              <a:spcBef>
                <a:spcPts val="1000"/>
              </a:spcBef>
              <a:spcAft>
                <a:spcPts val="0"/>
              </a:spcAft>
              <a:buClr>
                <a:schemeClr val="accent1"/>
              </a:buClr>
              <a:buSzPct val="80000"/>
              <a:buFont typeface="Wingdings" panose="05000000000000000000" pitchFamily="2" charset="2"/>
              <a:buChar char="Ø"/>
            </a:pPr>
            <a:r>
              <a:rPr lang="en-US" sz="4000" dirty="0">
                <a:solidFill>
                  <a:schemeClr val="tx1">
                    <a:lumMod val="75000"/>
                    <a:lumOff val="25000"/>
                  </a:schemeClr>
                </a:solidFill>
                <a:latin typeface="Calibri" panose="020F0502020204030204" pitchFamily="34" charset="0"/>
                <a:cs typeface="Calibri" panose="020F0502020204030204" pitchFamily="34" charset="0"/>
              </a:rPr>
              <a:t>Miss Brown</a:t>
            </a:r>
          </a:p>
          <a:p>
            <a:pPr defTabSz="457200">
              <a:spcBef>
                <a:spcPts val="1000"/>
              </a:spcBef>
              <a:spcAft>
                <a:spcPts val="0"/>
              </a:spcAft>
              <a:buClr>
                <a:schemeClr val="accent1"/>
              </a:buClr>
              <a:buSzPct val="80000"/>
              <a:buFont typeface="Wingdings 3" charset="2"/>
              <a:buChar char=""/>
            </a:pPr>
            <a:endParaRPr lang="en-US" sz="1700" dirty="0">
              <a:solidFill>
                <a:schemeClr val="tx1">
                  <a:lumMod val="75000"/>
                  <a:lumOff val="25000"/>
                </a:schemeClr>
              </a:solidFill>
              <a:latin typeface="+mn-lt"/>
            </a:endParaRPr>
          </a:p>
        </p:txBody>
      </p:sp>
    </p:spTree>
    <p:extLst>
      <p:ext uri="{BB962C8B-B14F-4D97-AF65-F5344CB8AC3E}">
        <p14:creationId xmlns:p14="http://schemas.microsoft.com/office/powerpoint/2010/main" val="124356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360218" y="2493367"/>
            <a:ext cx="3366655" cy="1276056"/>
          </a:xfrm>
        </p:spPr>
        <p:txBody>
          <a:bodyPr anchor="ctr">
            <a:noAutofit/>
          </a:bodyPr>
          <a:lstStyle/>
          <a:p>
            <a:r>
              <a:rPr lang="en-US" sz="5400" dirty="0">
                <a:solidFill>
                  <a:schemeClr val="tx1"/>
                </a:solidFill>
                <a:latin typeface="Calibri" panose="020F0502020204030204" pitchFamily="34" charset="0"/>
                <a:ea typeface="Tahoma" panose="020B0604030504040204" pitchFamily="34" charset="0"/>
                <a:cs typeface="Calibri" panose="020F0502020204030204" pitchFamily="34" charset="0"/>
              </a:rPr>
              <a:t>A typical morning in Reception</a:t>
            </a:r>
          </a:p>
        </p:txBody>
      </p:sp>
      <p:sp>
        <p:nvSpPr>
          <p:cNvPr id="8" name="TextBox 7">
            <a:extLst>
              <a:ext uri="{FF2B5EF4-FFF2-40B4-BE49-F238E27FC236}">
                <a16:creationId xmlns:a16="http://schemas.microsoft.com/office/drawing/2014/main" id="{424C5F9D-9770-5D4E-BC6C-3BE2F8B90F3E}"/>
              </a:ext>
            </a:extLst>
          </p:cNvPr>
          <p:cNvSpPr txBox="1"/>
          <p:nvPr/>
        </p:nvSpPr>
        <p:spPr>
          <a:xfrm>
            <a:off x="3808675" y="604384"/>
            <a:ext cx="4936022" cy="6678751"/>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dirty="0">
                <a:solidFill>
                  <a:schemeClr val="bg1"/>
                </a:solidFill>
                <a:latin typeface="Calibri"/>
                <a:ea typeface="Calibri"/>
                <a:cs typeface="Calibri"/>
              </a:rPr>
              <a:t>On arrival, each child orders their lunch (please look at the menu on the school website each morning and help your child to decide what they are going to order)</a:t>
            </a:r>
          </a:p>
          <a:p>
            <a:pPr marL="285750" indent="-285750">
              <a:spcAft>
                <a:spcPts val="600"/>
              </a:spcAft>
              <a:buFont typeface="Arial" panose="020B0604020202020204" pitchFamily="34" charset="0"/>
              <a:buChar char="•"/>
            </a:pPr>
            <a:r>
              <a:rPr lang="en-US" dirty="0">
                <a:solidFill>
                  <a:schemeClr val="bg1"/>
                </a:solidFill>
                <a:latin typeface="Calibri"/>
                <a:ea typeface="Calibri"/>
                <a:cs typeface="Calibri"/>
              </a:rPr>
              <a:t>Early morning task </a:t>
            </a:r>
          </a:p>
          <a:p>
            <a:pPr marL="285750" indent="-285750">
              <a:spcAft>
                <a:spcPts val="600"/>
              </a:spcAft>
              <a:buFont typeface="Arial" panose="020B0604020202020204" pitchFamily="34" charset="0"/>
              <a:buChar char="•"/>
            </a:pPr>
            <a:r>
              <a:rPr lang="en-US" dirty="0">
                <a:solidFill>
                  <a:schemeClr val="bg1"/>
                </a:solidFill>
                <a:latin typeface="Calibri"/>
                <a:ea typeface="Calibri"/>
                <a:cs typeface="Calibri"/>
              </a:rPr>
              <a:t>Activate </a:t>
            </a:r>
            <a:endParaRPr lang="en-US" dirty="0">
              <a:solidFill>
                <a:schemeClr val="bg1"/>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a:ea typeface="Calibri"/>
                <a:cs typeface="Calibri"/>
              </a:rPr>
              <a:t>Power of Reading</a:t>
            </a:r>
          </a:p>
          <a:p>
            <a:pPr marL="285750" indent="-285750">
              <a:spcAft>
                <a:spcPts val="600"/>
              </a:spcAft>
              <a:buFont typeface="Arial" panose="020B0604020202020204" pitchFamily="34" charset="0"/>
              <a:buChar char="•"/>
            </a:pPr>
            <a:r>
              <a:rPr lang="en-US" dirty="0">
                <a:solidFill>
                  <a:schemeClr val="bg1"/>
                </a:solidFill>
                <a:latin typeface="Calibri"/>
                <a:ea typeface="Calibri"/>
                <a:cs typeface="Calibri"/>
              </a:rPr>
              <a:t>Free flow sessions between all rooms (Creating, Imagining and Exploring) and outside. During this time children can complete an adult led activity linked to our Power of Reading book, Rainbow challenges and they can look through their Learning Journals. There is also continuous provision available which is enhanced or changed each week in response to observations</a:t>
            </a:r>
            <a:endParaRPr lang="en-US" dirty="0">
              <a:solidFill>
                <a:schemeClr val="bg1"/>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a:ea typeface="Calibri"/>
                <a:cs typeface="Calibri"/>
              </a:rPr>
              <a:t>Self-service snack and milk (provided by school)</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Phonics carpet session.</a:t>
            </a: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37851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9" name="Freeform: Shape 18">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 name="Title 6">
            <a:extLst>
              <a:ext uri="{FF2B5EF4-FFF2-40B4-BE49-F238E27FC236}">
                <a16:creationId xmlns:a16="http://schemas.microsoft.com/office/drawing/2014/main" id="{70D95C22-E095-8C47-9882-B3B18451A5E1}"/>
              </a:ext>
            </a:extLst>
          </p:cNvPr>
          <p:cNvSpPr>
            <a:spLocks noGrp="1"/>
          </p:cNvSpPr>
          <p:nvPr>
            <p:ph type="ctrTitle"/>
          </p:nvPr>
        </p:nvSpPr>
        <p:spPr>
          <a:xfrm>
            <a:off x="360218" y="2493367"/>
            <a:ext cx="3366655" cy="1276056"/>
          </a:xfrm>
        </p:spPr>
        <p:txBody>
          <a:bodyPr anchor="ctr">
            <a:noAutofit/>
          </a:bodyPr>
          <a:lstStyle/>
          <a:p>
            <a:r>
              <a:rPr lang="en-US" sz="5400" dirty="0">
                <a:solidFill>
                  <a:schemeClr val="tx1"/>
                </a:solidFill>
                <a:latin typeface="Calibri" panose="020F0502020204030204" pitchFamily="34" charset="0"/>
                <a:ea typeface="Tahoma" panose="020B0604030504040204" pitchFamily="34" charset="0"/>
                <a:cs typeface="Calibri" panose="020F0502020204030204" pitchFamily="34" charset="0"/>
              </a:rPr>
              <a:t>A typical afternoon in Reception</a:t>
            </a:r>
          </a:p>
        </p:txBody>
      </p:sp>
      <p:sp>
        <p:nvSpPr>
          <p:cNvPr id="8" name="TextBox 7">
            <a:extLst>
              <a:ext uri="{FF2B5EF4-FFF2-40B4-BE49-F238E27FC236}">
                <a16:creationId xmlns:a16="http://schemas.microsoft.com/office/drawing/2014/main" id="{424C5F9D-9770-5D4E-BC6C-3BE2F8B90F3E}"/>
              </a:ext>
            </a:extLst>
          </p:cNvPr>
          <p:cNvSpPr txBox="1"/>
          <p:nvPr/>
        </p:nvSpPr>
        <p:spPr>
          <a:xfrm>
            <a:off x="3903766" y="1722593"/>
            <a:ext cx="4936022" cy="4739759"/>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Carpet focus: </a:t>
            </a:r>
            <a:r>
              <a:rPr lang="en-US" dirty="0" err="1">
                <a:solidFill>
                  <a:schemeClr val="bg1"/>
                </a:solidFill>
                <a:latin typeface="Calibri" panose="020F0502020204030204" pitchFamily="34" charset="0"/>
                <a:cs typeface="Calibri" panose="020F0502020204030204" pitchFamily="34" charset="0"/>
              </a:rPr>
              <a:t>Maths</a:t>
            </a: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a:ea typeface="Calibri"/>
                <a:cs typeface="Calibri"/>
              </a:rPr>
              <a:t>Squiggle whilst you wiggle</a:t>
            </a:r>
          </a:p>
          <a:p>
            <a:pPr marL="285750" indent="-285750">
              <a:spcAft>
                <a:spcPts val="600"/>
              </a:spcAft>
              <a:buFont typeface="Arial" panose="020B0604020202020204" pitchFamily="34" charset="0"/>
              <a:buChar char="•"/>
            </a:pPr>
            <a:r>
              <a:rPr lang="en-US" dirty="0">
                <a:solidFill>
                  <a:schemeClr val="bg1"/>
                </a:solidFill>
                <a:latin typeface="Calibri"/>
                <a:ea typeface="Calibri"/>
                <a:cs typeface="Calibri"/>
              </a:rPr>
              <a:t>Free flow session across rooms and outside offering continuous provision throughout the afternoon alongside an adult led group activity that has a </a:t>
            </a:r>
            <a:r>
              <a:rPr lang="en-US" dirty="0" err="1">
                <a:solidFill>
                  <a:schemeClr val="bg1"/>
                </a:solidFill>
                <a:latin typeface="Calibri"/>
                <a:ea typeface="Calibri"/>
                <a:cs typeface="Calibri"/>
              </a:rPr>
              <a:t>Maths</a:t>
            </a:r>
            <a:r>
              <a:rPr lang="en-US" dirty="0">
                <a:solidFill>
                  <a:schemeClr val="bg1"/>
                </a:solidFill>
                <a:latin typeface="Calibri"/>
                <a:ea typeface="Calibri"/>
                <a:cs typeface="Calibri"/>
              </a:rPr>
              <a:t> focus</a:t>
            </a:r>
          </a:p>
          <a:p>
            <a:pPr marL="285750" indent="-285750">
              <a:spcAft>
                <a:spcPts val="600"/>
              </a:spcAft>
              <a:buFont typeface="Arial" panose="020B0604020202020204" pitchFamily="34" charset="0"/>
              <a:buChar char="•"/>
            </a:pPr>
            <a:r>
              <a:rPr lang="en-US" dirty="0">
                <a:solidFill>
                  <a:schemeClr val="bg1"/>
                </a:solidFill>
                <a:latin typeface="Calibri"/>
                <a:ea typeface="Calibri"/>
                <a:cs typeface="Calibri"/>
              </a:rPr>
              <a:t>Carpet focus: RE, Jigsaw, Music or Topic </a:t>
            </a:r>
            <a:endParaRPr lang="en-US" dirty="0">
              <a:solidFill>
                <a:schemeClr val="bg1"/>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pPr>
            <a:r>
              <a:rPr lang="en-US" dirty="0">
                <a:solidFill>
                  <a:schemeClr val="bg1"/>
                </a:solidFill>
                <a:latin typeface="Calibri"/>
                <a:ea typeface="Calibri"/>
                <a:cs typeface="Calibri"/>
              </a:rPr>
              <a:t>Singing and story</a:t>
            </a:r>
          </a:p>
          <a:p>
            <a:pPr marL="285750" indent="-285750">
              <a:spcAft>
                <a:spcPts val="60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Home time. </a:t>
            </a: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730756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821949e-1667-46a2-9a21-5d4d82f3fbff">
      <UserInfo>
        <DisplayName>Kirsty Wilton</DisplayName>
        <AccountId>42</AccountId>
        <AccountType/>
      </UserInfo>
      <UserInfo>
        <DisplayName>Susan Milewski</DisplayName>
        <AccountId>110</AccountId>
        <AccountType/>
      </UserInfo>
      <UserInfo>
        <DisplayName>Victoria Coldrick</DisplayName>
        <AccountId>22</AccountId>
        <AccountType/>
      </UserInfo>
      <UserInfo>
        <DisplayName>Gemma Churchard</DisplayName>
        <AccountId>130</AccountId>
        <AccountType/>
      </UserInfo>
      <UserInfo>
        <DisplayName>Katie Byron</DisplayName>
        <AccountId>32</AccountId>
        <AccountType/>
      </UserInfo>
      <UserInfo>
        <DisplayName>Jennifer Collett</DisplayName>
        <AccountId>715</AccountId>
        <AccountType/>
      </UserInfo>
      <UserInfo>
        <DisplayName>Jackie Sharp</DisplayName>
        <AccountId>54</AccountId>
        <AccountType/>
      </UserInfo>
      <UserInfo>
        <DisplayName>Francessca Ward</DisplayName>
        <AccountId>3615</AccountId>
        <AccountType/>
      </UserInfo>
    </SharedWithUsers>
    <tjph xmlns="8abeb096-2ed2-4b2b-a379-baedaf50a72c">
      <UserInfo>
        <DisplayName/>
        <AccountId xsi:nil="true"/>
        <AccountType/>
      </UserInfo>
    </tjph>
    <TaxCatchAll xmlns="1821949e-1667-46a2-9a21-5d4d82f3fbff" xsi:nil="true"/>
    <time xmlns="8abeb096-2ed2-4b2b-a379-baedaf50a72c" xsi:nil="true"/>
    <lcf76f155ced4ddcb4097134ff3c332f xmlns="8abeb096-2ed2-4b2b-a379-baedaf50a72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19DC78AEBC41418D573F590B252E20" ma:contentTypeVersion="18" ma:contentTypeDescription="Create a new document." ma:contentTypeScope="" ma:versionID="358ba1b4fc436f81e13046a5de2b966b">
  <xsd:schema xmlns:xsd="http://www.w3.org/2001/XMLSchema" xmlns:xs="http://www.w3.org/2001/XMLSchema" xmlns:p="http://schemas.microsoft.com/office/2006/metadata/properties" xmlns:ns2="8abeb096-2ed2-4b2b-a379-baedaf50a72c" xmlns:ns3="1821949e-1667-46a2-9a21-5d4d82f3fbff" targetNamespace="http://schemas.microsoft.com/office/2006/metadata/properties" ma:root="true" ma:fieldsID="d42b4a90eb20e7255299e5365bfca432" ns2:_="" ns3:_="">
    <xsd:import namespace="8abeb096-2ed2-4b2b-a379-baedaf50a72c"/>
    <xsd:import namespace="1821949e-1667-46a2-9a21-5d4d82f3fb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tjph" minOccurs="0"/>
                <xsd:element ref="ns2:MediaLengthInSeconds" minOccurs="0"/>
                <xsd:element ref="ns2:tim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eb096-2ed2-4b2b-a379-baedaf50a72c"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8" nillable="true" ma:displayName="MediaServiceDateTaken" ma:hidden="true" ma:internalName="MediaServiceDateTaken" ma:readOnly="true">
      <xsd:simpleType>
        <xsd:restriction base="dms:Text"/>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tjph" ma:index="20" nillable="true" ma:displayName="Person or Group" ma:list="UserInfo" ma:internalName="tjph">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time" ma:index="22" nillable="true" ma:displayName="time" ma:format="DateOnly" ma:internalName="tim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5a340a3-a53d-46cf-bc88-e13b67bce3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21949e-1667-46a2-9a21-5d4d82f3fbff"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a234599-6976-4299-9b6a-9e6632399fe4}" ma:internalName="TaxCatchAll" ma:showField="CatchAllData" ma:web="1821949e-1667-46a2-9a21-5d4d82f3fb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64E514-B2DB-4E11-AB73-93EC9C507455}">
  <ds:schemaRefs>
    <ds:schemaRef ds:uri="http://schemas.microsoft.com/sharepoint/v3/contenttype/forms"/>
  </ds:schemaRefs>
</ds:datastoreItem>
</file>

<file path=customXml/itemProps2.xml><?xml version="1.0" encoding="utf-8"?>
<ds:datastoreItem xmlns:ds="http://schemas.openxmlformats.org/officeDocument/2006/customXml" ds:itemID="{403D1514-11A0-4D3E-A5E9-55F7E95B277B}">
  <ds:schemaRefs>
    <ds:schemaRef ds:uri="http://purl.org/dc/elements/1.1/"/>
    <ds:schemaRef ds:uri="1821949e-1667-46a2-9a21-5d4d82f3fbff"/>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8abeb096-2ed2-4b2b-a379-baedaf50a72c"/>
    <ds:schemaRef ds:uri="http://www.w3.org/XML/1998/namespace"/>
    <ds:schemaRef ds:uri="http://purl.org/dc/dcmitype/"/>
  </ds:schemaRefs>
</ds:datastoreItem>
</file>

<file path=customXml/itemProps3.xml><?xml version="1.0" encoding="utf-8"?>
<ds:datastoreItem xmlns:ds="http://schemas.openxmlformats.org/officeDocument/2006/customXml" ds:itemID="{98673EB7-3B88-4309-AFAB-43D8902754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eb096-2ed2-4b2b-a379-baedaf50a72c"/>
    <ds:schemaRef ds:uri="1821949e-1667-46a2-9a21-5d4d82f3fb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805</TotalTime>
  <Words>2803</Words>
  <Application>Microsoft Office PowerPoint</Application>
  <PresentationFormat>On-screen Show (4:3)</PresentationFormat>
  <Paragraphs>319</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Ion Boardroom</vt:lpstr>
      <vt:lpstr>PowerPoint Presentation</vt:lpstr>
      <vt:lpstr>PowerPoint Presentation</vt:lpstr>
      <vt:lpstr>Valley Values </vt:lpstr>
      <vt:lpstr>Valley Life Skills </vt:lpstr>
      <vt:lpstr>PowerPoint Presentation</vt:lpstr>
      <vt:lpstr>The EYFS Curriculum</vt:lpstr>
      <vt:lpstr>Reception Team</vt:lpstr>
      <vt:lpstr>A typical morning in Reception</vt:lpstr>
      <vt:lpstr>A typical afternoon in Reception</vt:lpstr>
      <vt:lpstr>Personal, Social &amp; Emotional Development  (P.S.E.D)</vt:lpstr>
      <vt:lpstr>Communication &amp; Language </vt:lpstr>
      <vt:lpstr>Physical Development </vt:lpstr>
      <vt:lpstr>Literacy   </vt:lpstr>
      <vt:lpstr>Literacy: Phonics   </vt:lpstr>
      <vt:lpstr>Mathematical Development</vt:lpstr>
      <vt:lpstr>Reception Curriculum Themes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few ways you can help your child succeed at school</vt:lpstr>
      <vt:lpstr>Alternative things to ask your child instead of ‘How was 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Wilton</dc:creator>
  <cp:lastModifiedBy>Jennifer Collett</cp:lastModifiedBy>
  <cp:revision>181</cp:revision>
  <dcterms:created xsi:type="dcterms:W3CDTF">2020-09-09T18:39:47Z</dcterms:created>
  <dcterms:modified xsi:type="dcterms:W3CDTF">2022-09-23T20:26:29Z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0x010100AC19DC78AEBC41418D573F590B252E20</vt:lpwstr>
  </property>
  <property fmtid="{D5CDD505-2E9C-101B-9397-08002B2CF9AE}" pid="3" name="MediaServiceImageTags">
    <vt:lpwstr/>
  </property>
</Properties>
</file>